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87" r:id="rId4"/>
    <p:sldId id="260" r:id="rId5"/>
    <p:sldId id="275" r:id="rId6"/>
    <p:sldId id="295" r:id="rId7"/>
    <p:sldId id="285" r:id="rId8"/>
    <p:sldId id="261" r:id="rId9"/>
    <p:sldId id="262" r:id="rId10"/>
    <p:sldId id="263" r:id="rId11"/>
    <p:sldId id="276" r:id="rId12"/>
    <p:sldId id="281" r:id="rId13"/>
    <p:sldId id="290" r:id="rId14"/>
    <p:sldId id="286" r:id="rId15"/>
    <p:sldId id="265" r:id="rId16"/>
    <p:sldId id="291" r:id="rId17"/>
    <p:sldId id="264" r:id="rId18"/>
    <p:sldId id="268" r:id="rId19"/>
    <p:sldId id="292" r:id="rId20"/>
    <p:sldId id="282" r:id="rId21"/>
    <p:sldId id="269" r:id="rId22"/>
    <p:sldId id="293" r:id="rId23"/>
    <p:sldId id="283" r:id="rId24"/>
    <p:sldId id="270" r:id="rId25"/>
    <p:sldId id="284" r:id="rId26"/>
    <p:sldId id="288" r:id="rId27"/>
    <p:sldId id="294" r:id="rId28"/>
    <p:sldId id="25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0034" autoAdjust="0"/>
  </p:normalViewPr>
  <p:slideViewPr>
    <p:cSldViewPr snapToGrid="0">
      <p:cViewPr varScale="1">
        <p:scale>
          <a:sx n="66" d="100"/>
          <a:sy n="66"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F03834AC-5172-46F1-A62A-99B832B094F3}" type="datetimeFigureOut">
              <a:rPr lang="tr-TR" smtClean="0"/>
              <a:t>15.10.2019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1033700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03834AC-5172-46F1-A62A-99B832B094F3}" type="datetimeFigureOut">
              <a:rPr lang="tr-TR" smtClean="0"/>
              <a:t>15.10.2019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3086204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F03834AC-5172-46F1-A62A-99B832B094F3}" type="datetimeFigureOut">
              <a:rPr lang="tr-TR" smtClean="0"/>
              <a:t>15.10.2019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443742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F03834AC-5172-46F1-A62A-99B832B094F3}" type="datetimeFigureOut">
              <a:rPr lang="tr-TR" smtClean="0"/>
              <a:t>15.10.2019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3990472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F03834AC-5172-46F1-A62A-99B832B094F3}" type="datetimeFigureOut">
              <a:rPr lang="tr-TR" smtClean="0"/>
              <a:t>15.10.2019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1122065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03834AC-5172-46F1-A62A-99B832B094F3}" type="datetimeFigureOut">
              <a:rPr lang="tr-TR" smtClean="0"/>
              <a:t>15.10.2019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336255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834AC-5172-46F1-A62A-99B832B094F3}" type="datetimeFigureOut">
              <a:rPr lang="tr-TR" smtClean="0"/>
              <a:t>15.10.2019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417093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03834AC-5172-46F1-A62A-99B832B094F3}" type="datetimeFigureOut">
              <a:rPr lang="tr-TR" smtClean="0"/>
              <a:t>15.10.2019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3049947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F03834AC-5172-46F1-A62A-99B832B094F3}" type="datetimeFigureOut">
              <a:rPr lang="tr-TR" smtClean="0"/>
              <a:t>15.10.2019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1578785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03834AC-5172-46F1-A62A-99B832B094F3}" type="datetimeFigureOut">
              <a:rPr lang="tr-TR" smtClean="0"/>
              <a:t>15.10.2019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218457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03834AC-5172-46F1-A62A-99B832B094F3}" type="datetimeFigureOut">
              <a:rPr lang="tr-TR" smtClean="0"/>
              <a:t>15.10.2019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CD5DB00-1F55-4347-9758-3474CBBEE3A7}" type="slidenum">
              <a:rPr lang="tr-TR" smtClean="0"/>
              <a:t>‹#›</a:t>
            </a:fld>
            <a:endParaRPr lang="tr-TR"/>
          </a:p>
        </p:txBody>
      </p:sp>
    </p:spTree>
    <p:extLst>
      <p:ext uri="{BB962C8B-B14F-4D97-AF65-F5344CB8AC3E}">
        <p14:creationId xmlns:p14="http://schemas.microsoft.com/office/powerpoint/2010/main" val="156024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3834AC-5172-46F1-A62A-99B832B094F3}" type="datetimeFigureOut">
              <a:rPr lang="tr-TR" smtClean="0"/>
              <a:t>15.10.2019</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5DB00-1F55-4347-9758-3474CBBEE3A7}" type="slidenum">
              <a:rPr lang="tr-TR" smtClean="0"/>
              <a:t>‹#›</a:t>
            </a:fld>
            <a:endParaRPr lang="tr-TR"/>
          </a:p>
        </p:txBody>
      </p:sp>
    </p:spTree>
    <p:extLst>
      <p:ext uri="{BB962C8B-B14F-4D97-AF65-F5344CB8AC3E}">
        <p14:creationId xmlns:p14="http://schemas.microsoft.com/office/powerpoint/2010/main" val="7570310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microsoft.com/office/2007/relationships/hdphoto" Target="../media/hdphoto1.wdp"/><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7" Type="http://schemas.microsoft.com/office/2007/relationships/hdphoto" Target="../media/hdphoto1.wdp"/><Relationship Id="rId2" Type="http://schemas.openxmlformats.org/officeDocument/2006/relationships/image" Target="../media/image16.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emf"/><Relationship Id="rId7" Type="http://schemas.openxmlformats.org/officeDocument/2006/relationships/image" Target="../media/image6.png"/><Relationship Id="rId2" Type="http://schemas.openxmlformats.org/officeDocument/2006/relationships/image" Target="../media/image20.emf"/><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1.xml"/><Relationship Id="rId5" Type="http://schemas.openxmlformats.org/officeDocument/2006/relationships/image" Target="../media/image28.emf"/><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1.xml"/><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jpg"/><Relationship Id="rId1" Type="http://schemas.openxmlformats.org/officeDocument/2006/relationships/slideLayout" Target="../slideLayouts/slideLayout1.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8.emf"/><Relationship Id="rId7" Type="http://schemas.openxmlformats.org/officeDocument/2006/relationships/image" Target="../media/image34.emf"/><Relationship Id="rId2" Type="http://schemas.openxmlformats.org/officeDocument/2006/relationships/image" Target="../media/image37.emf"/><Relationship Id="rId1" Type="http://schemas.openxmlformats.org/officeDocument/2006/relationships/slideLayout" Target="../slideLayouts/slideLayout1.xml"/><Relationship Id="rId6" Type="http://schemas.openxmlformats.org/officeDocument/2006/relationships/image" Target="../media/image33.emf"/><Relationship Id="rId11" Type="http://schemas.microsoft.com/office/2007/relationships/hdphoto" Target="../media/hdphoto1.wdp"/><Relationship Id="rId5" Type="http://schemas.openxmlformats.org/officeDocument/2006/relationships/image" Target="../media/image40.emf"/><Relationship Id="rId10" Type="http://schemas.openxmlformats.org/officeDocument/2006/relationships/image" Target="../media/image6.png"/><Relationship Id="rId4" Type="http://schemas.openxmlformats.org/officeDocument/2006/relationships/image" Target="../media/image39.emf"/><Relationship Id="rId9" Type="http://schemas.openxmlformats.org/officeDocument/2006/relationships/image" Target="../media/image36.jpg"/></Relationships>
</file>

<file path=ppt/slides/_rels/slide18.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emf"/><Relationship Id="rId7" Type="http://schemas.openxmlformats.org/officeDocument/2006/relationships/image" Target="../media/image47.jpeg"/><Relationship Id="rId2" Type="http://schemas.openxmlformats.org/officeDocument/2006/relationships/image" Target="../media/image42.emf"/><Relationship Id="rId1" Type="http://schemas.openxmlformats.org/officeDocument/2006/relationships/slideLayout" Target="../slideLayouts/slideLayout1.xml"/><Relationship Id="rId6" Type="http://schemas.openxmlformats.org/officeDocument/2006/relationships/image" Target="../media/image46.emf"/><Relationship Id="rId5" Type="http://schemas.openxmlformats.org/officeDocument/2006/relationships/image" Target="../media/image45.emf"/><Relationship Id="rId10" Type="http://schemas.microsoft.com/office/2007/relationships/hdphoto" Target="../media/hdphoto1.wdp"/><Relationship Id="rId4" Type="http://schemas.openxmlformats.org/officeDocument/2006/relationships/image" Target="../media/image44.emf"/><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jpg"/><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1.emf"/><Relationship Id="rId7" Type="http://schemas.openxmlformats.org/officeDocument/2006/relationships/image" Target="../media/image55.jp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jpg"/><Relationship Id="rId5" Type="http://schemas.openxmlformats.org/officeDocument/2006/relationships/image" Target="../media/image53.emf"/><Relationship Id="rId4" Type="http://schemas.openxmlformats.org/officeDocument/2006/relationships/image" Target="../media/image52.emf"/><Relationship Id="rId9"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7" Type="http://schemas.microsoft.com/office/2007/relationships/hdphoto" Target="../media/hdphoto1.wdp"/><Relationship Id="rId2" Type="http://schemas.openxmlformats.org/officeDocument/2006/relationships/image" Target="../media/image42.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8.jpg"/><Relationship Id="rId4" Type="http://schemas.openxmlformats.org/officeDocument/2006/relationships/image" Target="../media/image57.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image" Target="../media/image59.emf"/><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emf"/></Relationships>
</file>

<file path=ppt/slides/_rels/slide24.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png"/><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emf"/></Relationships>
</file>

<file path=ppt/slides/_rels/slide25.xml.rels><?xml version="1.0" encoding="UTF-8" standalone="yes"?>
<Relationships xmlns="http://schemas.openxmlformats.org/package/2006/relationships"><Relationship Id="rId3" Type="http://schemas.openxmlformats.org/officeDocument/2006/relationships/image" Target="../media/image70.emf"/><Relationship Id="rId7" Type="http://schemas.openxmlformats.org/officeDocument/2006/relationships/image" Target="../media/image74.emf"/><Relationship Id="rId2" Type="http://schemas.openxmlformats.org/officeDocument/2006/relationships/image" Target="../media/image69.emf"/><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emf"/><Relationship Id="rId4" Type="http://schemas.openxmlformats.org/officeDocument/2006/relationships/image" Target="../media/image71.emf"/></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7" Type="http://schemas.microsoft.com/office/2007/relationships/hdphoto" Target="../media/hdphoto1.wdp"/><Relationship Id="rId2" Type="http://schemas.openxmlformats.org/officeDocument/2006/relationships/image" Target="../media/image58.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8.jpg"/><Relationship Id="rId4" Type="http://schemas.openxmlformats.org/officeDocument/2006/relationships/image" Target="../media/image75.JP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6.JPG"/><Relationship Id="rId1" Type="http://schemas.openxmlformats.org/officeDocument/2006/relationships/slideLayout" Target="../slideLayouts/slideLayout1.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Yamuk 7">
            <a:extLst>
              <a:ext uri="{FF2B5EF4-FFF2-40B4-BE49-F238E27FC236}">
                <a16:creationId xmlns:a16="http://schemas.microsoft.com/office/drawing/2014/main" id="{ACD80A83-09A4-4BC0-8828-6BF39B9396C7}"/>
              </a:ext>
            </a:extLst>
          </p:cNvPr>
          <p:cNvSpPr/>
          <p:nvPr/>
        </p:nvSpPr>
        <p:spPr>
          <a:xfrm rot="5400000">
            <a:off x="227756" y="1461559"/>
            <a:ext cx="7991063" cy="8446576"/>
          </a:xfrm>
          <a:prstGeom prst="trapezoid">
            <a:avLst/>
          </a:prstGeom>
          <a:solidFill>
            <a:srgbClr val="00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dirty="0"/>
          </a:p>
        </p:txBody>
      </p:sp>
      <p:pic>
        <p:nvPicPr>
          <p:cNvPr id="3" name="Resim 2">
            <a:extLst>
              <a:ext uri="{FF2B5EF4-FFF2-40B4-BE49-F238E27FC236}">
                <a16:creationId xmlns:a16="http://schemas.microsoft.com/office/drawing/2014/main" id="{F10CE873-BEC9-4123-B9D4-E569BCC8F1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118" y="576623"/>
            <a:ext cx="2975582" cy="1985157"/>
          </a:xfrm>
          <a:prstGeom prst="rect">
            <a:avLst/>
          </a:prstGeom>
        </p:spPr>
      </p:pic>
      <p:sp>
        <p:nvSpPr>
          <p:cNvPr id="6" name="Metin kutusu 5">
            <a:extLst>
              <a:ext uri="{FF2B5EF4-FFF2-40B4-BE49-F238E27FC236}">
                <a16:creationId xmlns:a16="http://schemas.microsoft.com/office/drawing/2014/main" id="{A2BEE677-16B4-44BE-B9FA-B9810ADB9B36}"/>
              </a:ext>
            </a:extLst>
          </p:cNvPr>
          <p:cNvSpPr txBox="1"/>
          <p:nvPr/>
        </p:nvSpPr>
        <p:spPr>
          <a:xfrm>
            <a:off x="8954816" y="5946244"/>
            <a:ext cx="2908469" cy="433196"/>
          </a:xfrm>
          <a:prstGeom prst="rect">
            <a:avLst/>
          </a:prstGeom>
          <a:noFill/>
        </p:spPr>
        <p:txBody>
          <a:bodyPr wrap="square" rtlCol="0">
            <a:spAutoFit/>
          </a:bodyPr>
          <a:lstStyle/>
          <a:p>
            <a:pPr algn="ctr"/>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Laminat Kapı</a:t>
            </a:r>
          </a:p>
        </p:txBody>
      </p:sp>
    </p:spTree>
    <p:extLst>
      <p:ext uri="{BB962C8B-B14F-4D97-AF65-F5344CB8AC3E}">
        <p14:creationId xmlns:p14="http://schemas.microsoft.com/office/powerpoint/2010/main" val="306268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09255BE-5B52-4ED6-B977-EBA9D84C46AD}"/>
              </a:ext>
            </a:extLst>
          </p:cNvPr>
          <p:cNvSpPr/>
          <p:nvPr/>
        </p:nvSpPr>
        <p:spPr>
          <a:xfrm>
            <a:off x="6932909" y="2424238"/>
            <a:ext cx="4650951" cy="2009524"/>
          </a:xfrm>
          <a:prstGeom prst="rect">
            <a:avLst/>
          </a:prstGeom>
        </p:spPr>
        <p:txBody>
          <a:bodyPr wrap="square">
            <a:spAutoFit/>
          </a:bodyPr>
          <a:lstStyle/>
          <a:p>
            <a:pPr marL="1433570" marR="436533" algn="r">
              <a:tabLst>
                <a:tab pos="4299830" algn="l"/>
                <a:tab pos="4362255" algn="l"/>
              </a:tabLst>
            </a:pP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Yüksek</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kalite</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fonksiyonellik</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ve </a:t>
            </a:r>
            <a:r>
              <a:rPr lang="tr-TR"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dayanıklılık</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anlayışıyla</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üretilen</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kapılarımızla</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yeni</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tr-TR"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olanakları keşfedin!</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endParaRPr lang="tr-TR" sz="762"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endParaRPr>
          </a:p>
          <a:p>
            <a:pPr marR="436533" algn="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endParaRPr lang="tr-TR" sz="762"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endParaRPr>
          </a:p>
          <a:p>
            <a:pPr marL="1433570" marR="436533" algn="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Laminat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kapılarımız</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hastane</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havalimanı</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alışveriş</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merkezi</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a:t>
            </a:r>
            <a:r>
              <a:rPr lang="tr-TR"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okul,</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tr-TR"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ticari</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tr-TR"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alanlar</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ve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fabrikalar</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gibi</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tr-TR"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yoğun kullanım alanlarınızda ve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özellikli</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projelerinizde</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en</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iyi</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 </a:t>
            </a:r>
            <a:r>
              <a:rPr lang="en-US" sz="1246" dirty="0" err="1">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seçenektir</a:t>
            </a:r>
            <a:r>
              <a:rPr lang="en-US" sz="1246"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rPr>
              <a:t>.</a:t>
            </a:r>
            <a:endParaRPr lang="tr-TR" sz="762" dirty="0">
              <a:solidFill>
                <a:srgbClr val="0000CC"/>
              </a:solidFill>
              <a:latin typeface="Franklin Gothic Demi" panose="020B0703020102020204" pitchFamily="34" charset="0"/>
              <a:ea typeface="Times New Roman" panose="02020603050405020304" pitchFamily="18" charset="0"/>
              <a:cs typeface="Arial" panose="020B0604020202020204" pitchFamily="34" charset="0"/>
            </a:endParaRPr>
          </a:p>
        </p:txBody>
      </p:sp>
      <p:sp>
        <p:nvSpPr>
          <p:cNvPr id="5" name="Dik Üçgen 4">
            <a:extLst>
              <a:ext uri="{FF2B5EF4-FFF2-40B4-BE49-F238E27FC236}">
                <a16:creationId xmlns:a16="http://schemas.microsoft.com/office/drawing/2014/main" id="{233BDFB6-370D-49A2-8266-BBFAB6DDCA56}"/>
              </a:ext>
            </a:extLst>
          </p:cNvPr>
          <p:cNvSpPr/>
          <p:nvPr/>
        </p:nvSpPr>
        <p:spPr>
          <a:xfrm rot="10800000" flipH="1">
            <a:off x="1" y="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6" name="Dik Üçgen 5">
            <a:extLst>
              <a:ext uri="{FF2B5EF4-FFF2-40B4-BE49-F238E27FC236}">
                <a16:creationId xmlns:a16="http://schemas.microsoft.com/office/drawing/2014/main" id="{7946F456-939C-4654-A193-CFA503BCED98}"/>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2707305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3948"/>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333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8" name="Resim 17">
            <a:extLst>
              <a:ext uri="{FF2B5EF4-FFF2-40B4-BE49-F238E27FC236}">
                <a16:creationId xmlns:a16="http://schemas.microsoft.com/office/drawing/2014/main" id="{5F92E827-51C4-433D-9797-9FCFB57AA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4129" y="1243898"/>
            <a:ext cx="1653574" cy="2207490"/>
          </a:xfrm>
          <a:prstGeom prst="rect">
            <a:avLst/>
          </a:prstGeom>
        </p:spPr>
      </p:pic>
      <p:pic>
        <p:nvPicPr>
          <p:cNvPr id="15" name="Resim 14">
            <a:extLst>
              <a:ext uri="{FF2B5EF4-FFF2-40B4-BE49-F238E27FC236}">
                <a16:creationId xmlns:a16="http://schemas.microsoft.com/office/drawing/2014/main" id="{43DF19E0-C076-41D5-AB07-A975BD0BE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2077" y="1248424"/>
            <a:ext cx="3061876" cy="2206414"/>
          </a:xfrm>
          <a:prstGeom prst="rect">
            <a:avLst/>
          </a:prstGeom>
        </p:spPr>
      </p:pic>
      <p:pic>
        <p:nvPicPr>
          <p:cNvPr id="40" name="Resim 39">
            <a:extLst>
              <a:ext uri="{FF2B5EF4-FFF2-40B4-BE49-F238E27FC236}">
                <a16:creationId xmlns:a16="http://schemas.microsoft.com/office/drawing/2014/main" id="{A754A134-BEAF-49F6-87DB-B2FFF68FF7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4645" y="3550444"/>
            <a:ext cx="2941885" cy="2206414"/>
          </a:xfrm>
          <a:prstGeom prst="rect">
            <a:avLst/>
          </a:prstGeom>
        </p:spPr>
      </p:pic>
      <p:pic>
        <p:nvPicPr>
          <p:cNvPr id="41" name="Resim 40">
            <a:extLst>
              <a:ext uri="{FF2B5EF4-FFF2-40B4-BE49-F238E27FC236}">
                <a16:creationId xmlns:a16="http://schemas.microsoft.com/office/drawing/2014/main" id="{DEA9FAB0-FF2E-4E09-84CC-3556198856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484793" y="3787729"/>
            <a:ext cx="2206414" cy="1731847"/>
          </a:xfrm>
          <a:prstGeom prst="rect">
            <a:avLst/>
          </a:prstGeom>
        </p:spPr>
      </p:pic>
      <p:sp>
        <p:nvSpPr>
          <p:cNvPr id="42" name="Metin kutusu 41">
            <a:extLst>
              <a:ext uri="{FF2B5EF4-FFF2-40B4-BE49-F238E27FC236}">
                <a16:creationId xmlns:a16="http://schemas.microsoft.com/office/drawing/2014/main" id="{9180C81B-E6B5-44AD-A600-5C82D5410C35}"/>
              </a:ext>
            </a:extLst>
          </p:cNvPr>
          <p:cNvSpPr txBox="1"/>
          <p:nvPr/>
        </p:nvSpPr>
        <p:spPr>
          <a:xfrm>
            <a:off x="396000" y="5977786"/>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Tasarım</a:t>
            </a:r>
          </a:p>
        </p:txBody>
      </p:sp>
      <p:sp>
        <p:nvSpPr>
          <p:cNvPr id="6" name="Dikdörtgen 5">
            <a:extLst>
              <a:ext uri="{FF2B5EF4-FFF2-40B4-BE49-F238E27FC236}">
                <a16:creationId xmlns:a16="http://schemas.microsoft.com/office/drawing/2014/main" id="{5C4966B8-FB5A-4B80-858B-4E2BD876B1A3}"/>
              </a:ext>
            </a:extLst>
          </p:cNvPr>
          <p:cNvSpPr/>
          <p:nvPr/>
        </p:nvSpPr>
        <p:spPr>
          <a:xfrm>
            <a:off x="3688188" y="1765389"/>
            <a:ext cx="4815627" cy="3149513"/>
          </a:xfrm>
          <a:prstGeom prst="rect">
            <a:avLst/>
          </a:prstGeom>
          <a:blipFill dpi="0" rotWithShape="1">
            <a:blip r:embed="rId6">
              <a:alphaModFix amt="15000"/>
              <a:extLst>
                <a:ext uri="{BEBA8EAE-BF5A-486C-A8C5-ECC9F3942E4B}">
                  <a14:imgProps xmlns:a14="http://schemas.microsoft.com/office/drawing/2010/main">
                    <a14:imgLayer r:embed="rId7">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2836286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60765"/>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24" name="Metin kutusu 23">
            <a:extLst>
              <a:ext uri="{FF2B5EF4-FFF2-40B4-BE49-F238E27FC236}">
                <a16:creationId xmlns:a16="http://schemas.microsoft.com/office/drawing/2014/main" id="{B1E22901-43BA-46E2-9AE2-4DBFE444834C}"/>
              </a:ext>
            </a:extLst>
          </p:cNvPr>
          <p:cNvSpPr txBox="1"/>
          <p:nvPr/>
        </p:nvSpPr>
        <p:spPr>
          <a:xfrm>
            <a:off x="4127124" y="1987001"/>
            <a:ext cx="3504335" cy="2776914"/>
          </a:xfrm>
          <a:prstGeom prst="rect">
            <a:avLst/>
          </a:prstGeom>
          <a:noFill/>
        </p:spPr>
        <p:txBody>
          <a:bodyPr wrap="square" rtlCol="0">
            <a:spAutoFit/>
          </a:bodyPr>
          <a:lstStyle/>
          <a:p>
            <a:pPr lvl="0"/>
            <a:r>
              <a:rPr lang="tr-TR" sz="969" b="1" dirty="0">
                <a:latin typeface="Liberation Sans Narrow" panose="020B0606020202030204" pitchFamily="34" charset="0"/>
                <a:ea typeface="Ebrima" panose="02000000000000000000" pitchFamily="2" charset="0"/>
                <a:cs typeface="Ebrima" panose="02000000000000000000" pitchFamily="2" charset="0"/>
              </a:rPr>
              <a:t>Kanat kalınlığı	:</a:t>
            </a:r>
            <a:r>
              <a:rPr lang="tr-TR" sz="969" dirty="0">
                <a:latin typeface="Liberation Sans Narrow" panose="020B0606020202030204" pitchFamily="34" charset="0"/>
                <a:ea typeface="Ebrima" panose="02000000000000000000" pitchFamily="2" charset="0"/>
                <a:cs typeface="Ebrima" panose="02000000000000000000" pitchFamily="2" charset="0"/>
              </a:rPr>
              <a:t> 42 mm</a:t>
            </a:r>
          </a:p>
          <a:p>
            <a:pPr lvl="0"/>
            <a:endParaRPr lang="tr-TR" sz="969" dirty="0">
              <a:latin typeface="Liberation Sans Narrow" panose="020B0606020202030204" pitchFamily="34" charset="0"/>
              <a:ea typeface="Ebrima" panose="02000000000000000000" pitchFamily="2" charset="0"/>
              <a:cs typeface="Ebrima" panose="02000000000000000000" pitchFamily="2" charset="0"/>
            </a:endParaRPr>
          </a:p>
          <a:p>
            <a:pPr lvl="0"/>
            <a:r>
              <a:rPr lang="tr-TR" sz="969" b="1" dirty="0">
                <a:latin typeface="Liberation Sans Narrow" panose="020B0606020202030204" pitchFamily="34" charset="0"/>
                <a:ea typeface="Ebrima" panose="02000000000000000000" pitchFamily="2" charset="0"/>
                <a:cs typeface="Ebrima" panose="02000000000000000000" pitchFamily="2" charset="0"/>
              </a:rPr>
              <a:t>Kanat kenarı	: </a:t>
            </a:r>
            <a:r>
              <a:rPr lang="tr-TR" sz="969" dirty="0">
                <a:latin typeface="Liberation Sans Narrow" panose="020B0606020202030204" pitchFamily="34" charset="0"/>
                <a:ea typeface="Ebrima" panose="02000000000000000000" pitchFamily="2" charset="0"/>
                <a:cs typeface="Ebrima" panose="02000000000000000000" pitchFamily="2" charset="0"/>
              </a:rPr>
              <a:t>Düz (</a:t>
            </a:r>
            <a:r>
              <a:rPr lang="tr-TR" sz="969" dirty="0" err="1">
                <a:latin typeface="Liberation Sans Narrow" panose="020B0606020202030204" pitchFamily="34" charset="0"/>
                <a:ea typeface="Ebrima" panose="02000000000000000000" pitchFamily="2" charset="0"/>
                <a:cs typeface="Ebrima" panose="02000000000000000000" pitchFamily="2" charset="0"/>
              </a:rPr>
              <a:t>binisiz</a:t>
            </a:r>
            <a:r>
              <a:rPr lang="tr-TR" sz="969" dirty="0">
                <a:latin typeface="Liberation Sans Narrow" panose="020B0606020202030204" pitchFamily="34" charset="0"/>
                <a:ea typeface="Ebrima" panose="02000000000000000000" pitchFamily="2" charset="0"/>
                <a:cs typeface="Ebrima" panose="02000000000000000000" pitchFamily="2" charset="0"/>
              </a:rPr>
              <a:t>)</a:t>
            </a:r>
          </a:p>
          <a:p>
            <a:pPr lvl="0"/>
            <a:endParaRPr lang="tr-TR" sz="969" dirty="0">
              <a:latin typeface="Liberation Sans Narrow" panose="020B0606020202030204" pitchFamily="34" charset="0"/>
              <a:ea typeface="Ebrima" panose="02000000000000000000" pitchFamily="2" charset="0"/>
              <a:cs typeface="Ebrima" panose="02000000000000000000" pitchFamily="2" charset="0"/>
            </a:endParaRPr>
          </a:p>
          <a:p>
            <a:pPr lvl="0"/>
            <a:r>
              <a:rPr lang="tr-TR" sz="969" b="1" dirty="0">
                <a:latin typeface="Liberation Sans Narrow" panose="020B0606020202030204" pitchFamily="34" charset="0"/>
                <a:ea typeface="Ebrima" panose="02000000000000000000" pitchFamily="2" charset="0"/>
                <a:cs typeface="Ebrima" panose="02000000000000000000" pitchFamily="2" charset="0"/>
              </a:rPr>
              <a:t>Kanat malzeme	: </a:t>
            </a:r>
            <a:r>
              <a:rPr lang="tr-TR" sz="969" dirty="0">
                <a:latin typeface="Liberation Sans Narrow" panose="020B0606020202030204" pitchFamily="34" charset="0"/>
                <a:ea typeface="Ebrima" panose="02000000000000000000" pitchFamily="2" charset="0"/>
                <a:cs typeface="Ebrima" panose="02000000000000000000" pitchFamily="2" charset="0"/>
              </a:rPr>
              <a:t>Köknar seren</a:t>
            </a:r>
          </a:p>
          <a:p>
            <a:pPr lvl="0"/>
            <a:r>
              <a:rPr lang="tr-TR" sz="969" dirty="0">
                <a:latin typeface="Liberation Sans Narrow" panose="020B0606020202030204" pitchFamily="34" charset="0"/>
                <a:ea typeface="Ebrima" panose="02000000000000000000" pitchFamily="2" charset="0"/>
                <a:cs typeface="Ebrima" panose="02000000000000000000" pitchFamily="2" charset="0"/>
              </a:rPr>
              <a:t>		  Okal Dolgu veya Petek dolgu</a:t>
            </a:r>
          </a:p>
          <a:p>
            <a:pPr lvl="0"/>
            <a:r>
              <a:rPr lang="tr-TR" sz="969" dirty="0">
                <a:latin typeface="Liberation Sans Narrow" panose="020B0606020202030204" pitchFamily="34" charset="0"/>
                <a:ea typeface="Ebrima" panose="02000000000000000000" pitchFamily="2" charset="0"/>
                <a:cs typeface="Ebrima" panose="02000000000000000000" pitchFamily="2" charset="0"/>
              </a:rPr>
              <a:t>		  6 – 8 mm MDF</a:t>
            </a:r>
          </a:p>
          <a:p>
            <a:pPr lvl="0"/>
            <a:endParaRPr lang="tr-TR" sz="969" dirty="0">
              <a:latin typeface="Liberation Sans Narrow" panose="020B0606020202030204" pitchFamily="34" charset="0"/>
              <a:ea typeface="Ebrima" panose="02000000000000000000" pitchFamily="2" charset="0"/>
              <a:cs typeface="Ebrima" panose="02000000000000000000" pitchFamily="2" charset="0"/>
            </a:endParaRPr>
          </a:p>
          <a:p>
            <a:pPr lvl="0"/>
            <a:r>
              <a:rPr lang="tr-TR" sz="969" b="1" dirty="0">
                <a:latin typeface="Liberation Sans Narrow" panose="020B0606020202030204" pitchFamily="34" charset="0"/>
                <a:ea typeface="Ebrima" panose="02000000000000000000" pitchFamily="2" charset="0"/>
                <a:cs typeface="Ebrima" panose="02000000000000000000" pitchFamily="2" charset="0"/>
              </a:rPr>
              <a:t>Yüzey bitişi	: </a:t>
            </a:r>
            <a:r>
              <a:rPr lang="tr-TR" sz="969" dirty="0">
                <a:latin typeface="Liberation Sans Narrow" panose="020B0606020202030204" pitchFamily="34" charset="0"/>
                <a:ea typeface="Ebrima" panose="02000000000000000000" pitchFamily="2" charset="0"/>
                <a:cs typeface="Ebrima" panose="02000000000000000000" pitchFamily="2" charset="0"/>
              </a:rPr>
              <a:t>CPL, HPL veya Compact Laminat </a:t>
            </a:r>
          </a:p>
          <a:p>
            <a:pPr lvl="0"/>
            <a:endParaRPr lang="tr-TR" sz="969" dirty="0">
              <a:latin typeface="Liberation Sans Narrow" panose="020B0606020202030204" pitchFamily="34" charset="0"/>
              <a:ea typeface="Ebrima" panose="02000000000000000000" pitchFamily="2" charset="0"/>
              <a:cs typeface="Ebrima" panose="02000000000000000000" pitchFamily="2" charset="0"/>
            </a:endParaRPr>
          </a:p>
          <a:p>
            <a:r>
              <a:rPr lang="tr-TR" sz="969" b="1" dirty="0">
                <a:latin typeface="Liberation Sans Narrow" panose="020B0606020202030204" pitchFamily="34" charset="0"/>
                <a:ea typeface="Ebrima" panose="02000000000000000000" pitchFamily="2" charset="0"/>
                <a:cs typeface="Ebrima" panose="02000000000000000000" pitchFamily="2" charset="0"/>
              </a:rPr>
              <a:t>Kenar bandı	: </a:t>
            </a:r>
            <a:r>
              <a:rPr lang="tr-TR" sz="969" dirty="0">
                <a:latin typeface="Liberation Sans Narrow" panose="020B0606020202030204" pitchFamily="34" charset="0"/>
                <a:ea typeface="Ebrima" panose="02000000000000000000" pitchFamily="2" charset="0"/>
                <a:cs typeface="Ebrima" panose="02000000000000000000" pitchFamily="2" charset="0"/>
              </a:rPr>
              <a:t>PVC veya alüminyum kenar bandı </a:t>
            </a:r>
          </a:p>
          <a:p>
            <a:r>
              <a:rPr lang="tr-TR" sz="969" dirty="0">
                <a:latin typeface="Liberation Sans Narrow" panose="020B0606020202030204" pitchFamily="34" charset="0"/>
                <a:ea typeface="Ebrima" panose="02000000000000000000" pitchFamily="2" charset="0"/>
                <a:cs typeface="Ebrima" panose="02000000000000000000" pitchFamily="2" charset="0"/>
              </a:rPr>
              <a:t>		  </a:t>
            </a:r>
            <a:r>
              <a:rPr lang="tr-TR" sz="831" dirty="0">
                <a:latin typeface="Liberation Sans Narrow" panose="020B0606020202030204" pitchFamily="34" charset="0"/>
                <a:ea typeface="Ebrima" panose="02000000000000000000" pitchFamily="2" charset="0"/>
                <a:cs typeface="Ebrima" panose="02000000000000000000" pitchFamily="2" charset="0"/>
              </a:rPr>
              <a:t>(Farklı kenar bandı uygulamaları ayrıca görüşülür.)</a:t>
            </a:r>
            <a:endParaRPr lang="tr-TR" sz="969" dirty="0">
              <a:latin typeface="Liberation Sans Narrow" panose="020B0606020202030204" pitchFamily="34" charset="0"/>
              <a:ea typeface="Ebrima" panose="02000000000000000000" pitchFamily="2" charset="0"/>
              <a:cs typeface="Ebrima" panose="02000000000000000000" pitchFamily="2" charset="0"/>
            </a:endParaRPr>
          </a:p>
          <a:p>
            <a:endParaRPr lang="tr-TR" sz="969" b="1" dirty="0">
              <a:latin typeface="Liberation Sans Narrow" panose="020B0606020202030204" pitchFamily="34" charset="0"/>
              <a:ea typeface="Ebrima" panose="02000000000000000000" pitchFamily="2" charset="0"/>
              <a:cs typeface="Ebrima" panose="02000000000000000000" pitchFamily="2" charset="0"/>
            </a:endParaRPr>
          </a:p>
          <a:p>
            <a:pPr lvl="0"/>
            <a:r>
              <a:rPr lang="tr-TR" sz="969" b="1" dirty="0">
                <a:latin typeface="Liberation Sans Narrow" panose="020B0606020202030204" pitchFamily="34" charset="0"/>
                <a:ea typeface="Ebrima" panose="02000000000000000000" pitchFamily="2" charset="0"/>
                <a:cs typeface="Ebrima" panose="02000000000000000000" pitchFamily="2" charset="0"/>
              </a:rPr>
              <a:t>Laminat kalınlığı	: </a:t>
            </a:r>
            <a:r>
              <a:rPr lang="tr-TR" sz="969" dirty="0">
                <a:latin typeface="Liberation Sans Narrow" panose="020B0606020202030204" pitchFamily="34" charset="0"/>
                <a:ea typeface="Ebrima" panose="02000000000000000000" pitchFamily="2" charset="0"/>
                <a:cs typeface="Ebrima" panose="02000000000000000000" pitchFamily="2" charset="0"/>
              </a:rPr>
              <a:t>0.6 mm </a:t>
            </a:r>
            <a:r>
              <a:rPr lang="tr-TR" sz="831" dirty="0">
                <a:latin typeface="Liberation Sans Narrow" panose="020B0606020202030204" pitchFamily="34" charset="0"/>
                <a:ea typeface="Ebrima" panose="02000000000000000000" pitchFamily="2" charset="0"/>
                <a:cs typeface="Ebrima" panose="02000000000000000000" pitchFamily="2" charset="0"/>
              </a:rPr>
              <a:t>(İsteğe göre compact  laminat uygulanır.)</a:t>
            </a:r>
          </a:p>
          <a:p>
            <a:pPr lvl="0"/>
            <a:endParaRPr lang="tr-TR" sz="969" b="1" dirty="0">
              <a:latin typeface="Liberation Sans Narrow" panose="020B0606020202030204" pitchFamily="34" charset="0"/>
              <a:ea typeface="Ebrima" panose="02000000000000000000" pitchFamily="2" charset="0"/>
              <a:cs typeface="Ebrima" panose="02000000000000000000" pitchFamily="2" charset="0"/>
            </a:endParaRPr>
          </a:p>
          <a:p>
            <a:r>
              <a:rPr lang="tr-TR" sz="969" b="1" dirty="0">
                <a:latin typeface="Liberation Sans Narrow" panose="020B0606020202030204" pitchFamily="34" charset="0"/>
                <a:ea typeface="Ebrima" panose="02000000000000000000" pitchFamily="2" charset="0"/>
                <a:cs typeface="Ebrima" panose="02000000000000000000" pitchFamily="2" charset="0"/>
              </a:rPr>
              <a:t>Laminat renkleri	: </a:t>
            </a:r>
            <a:r>
              <a:rPr lang="tr-TR" sz="969" dirty="0">
                <a:latin typeface="Liberation Sans Narrow" panose="020B0606020202030204" pitchFamily="34" charset="0"/>
                <a:ea typeface="Ebrima" panose="02000000000000000000" pitchFamily="2" charset="0"/>
                <a:cs typeface="Ebrima" panose="02000000000000000000" pitchFamily="2" charset="0"/>
              </a:rPr>
              <a:t>Düz renkler / Ahşap desenler</a:t>
            </a:r>
          </a:p>
          <a:p>
            <a:endParaRPr lang="tr-TR" sz="969" b="1" dirty="0">
              <a:latin typeface="Liberation Sans Narrow" panose="020B0606020202030204" pitchFamily="34" charset="0"/>
              <a:ea typeface="Ebrima" panose="02000000000000000000" pitchFamily="2" charset="0"/>
              <a:cs typeface="Ebrima" panose="02000000000000000000" pitchFamily="2" charset="0"/>
            </a:endParaRPr>
          </a:p>
          <a:p>
            <a:r>
              <a:rPr lang="tr-TR" sz="969" b="1" dirty="0">
                <a:latin typeface="Liberation Sans Narrow" panose="020B0606020202030204" pitchFamily="34" charset="0"/>
                <a:ea typeface="Ebrima" panose="02000000000000000000" pitchFamily="2" charset="0"/>
                <a:cs typeface="Ebrima" panose="02000000000000000000" pitchFamily="2" charset="0"/>
              </a:rPr>
              <a:t>Laminat markası	: </a:t>
            </a:r>
            <a:r>
              <a:rPr lang="tr-TR" sz="969" dirty="0">
                <a:latin typeface="Liberation Sans Narrow" panose="020B0606020202030204" pitchFamily="34" charset="0"/>
                <a:ea typeface="Ebrima" panose="02000000000000000000" pitchFamily="2" charset="0"/>
                <a:cs typeface="Ebrima" panose="02000000000000000000" pitchFamily="2" charset="0"/>
              </a:rPr>
              <a:t>ASD veya Gentaş </a:t>
            </a:r>
          </a:p>
        </p:txBody>
      </p:sp>
      <p:sp>
        <p:nvSpPr>
          <p:cNvPr id="26" name="Metin kutusu 25">
            <a:extLst>
              <a:ext uri="{FF2B5EF4-FFF2-40B4-BE49-F238E27FC236}">
                <a16:creationId xmlns:a16="http://schemas.microsoft.com/office/drawing/2014/main" id="{FB188D60-3D45-46E3-9A3F-C6E6C4A7E70F}"/>
              </a:ext>
            </a:extLst>
          </p:cNvPr>
          <p:cNvSpPr txBox="1"/>
          <p:nvPr/>
        </p:nvSpPr>
        <p:spPr>
          <a:xfrm>
            <a:off x="3883077" y="999709"/>
            <a:ext cx="1460400" cy="561051"/>
          </a:xfrm>
          <a:prstGeom prst="rect">
            <a:avLst/>
          </a:prstGeom>
          <a:noFill/>
        </p:spPr>
        <p:txBody>
          <a:bodyPr wrap="none" rtlCol="0">
            <a:spAutoFit/>
          </a:bodyPr>
          <a:lstStyle/>
          <a:p>
            <a:r>
              <a:rPr lang="tr-TR" sz="3046" b="1" dirty="0">
                <a:solidFill>
                  <a:schemeClr val="bg1">
                    <a:lumMod val="50000"/>
                  </a:schemeClr>
                </a:solidFill>
                <a:latin typeface="Arial Black" panose="020B0A04020102020204" pitchFamily="34" charset="0"/>
              </a:rPr>
              <a:t>Kanat</a:t>
            </a:r>
          </a:p>
        </p:txBody>
      </p:sp>
      <p:sp>
        <p:nvSpPr>
          <p:cNvPr id="7" name="Dik Üçgen 6">
            <a:extLst>
              <a:ext uri="{FF2B5EF4-FFF2-40B4-BE49-F238E27FC236}">
                <a16:creationId xmlns:a16="http://schemas.microsoft.com/office/drawing/2014/main" id="{640B3D1C-A1DF-416E-B059-9B3715B8F109}"/>
              </a:ext>
            </a:extLst>
          </p:cNvPr>
          <p:cNvSpPr/>
          <p:nvPr/>
        </p:nvSpPr>
        <p:spPr>
          <a:xfrm rot="10800000" flipH="1">
            <a:off x="1" y="-463"/>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8" name="Dik Üçgen 7">
            <a:extLst>
              <a:ext uri="{FF2B5EF4-FFF2-40B4-BE49-F238E27FC236}">
                <a16:creationId xmlns:a16="http://schemas.microsoft.com/office/drawing/2014/main" id="{C99C0D32-200F-4FF8-891F-B4E4C5C01649}"/>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9" name="Resim 8">
            <a:extLst>
              <a:ext uri="{FF2B5EF4-FFF2-40B4-BE49-F238E27FC236}">
                <a16:creationId xmlns:a16="http://schemas.microsoft.com/office/drawing/2014/main" id="{3AB31469-3589-4B5C-91E3-A494FEB1C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0206" y="4529085"/>
            <a:ext cx="1781715" cy="1335618"/>
          </a:xfrm>
          <a:prstGeom prst="rect">
            <a:avLst/>
          </a:prstGeom>
        </p:spPr>
      </p:pic>
      <p:pic>
        <p:nvPicPr>
          <p:cNvPr id="10" name="Resim 9">
            <a:extLst>
              <a:ext uri="{FF2B5EF4-FFF2-40B4-BE49-F238E27FC236}">
                <a16:creationId xmlns:a16="http://schemas.microsoft.com/office/drawing/2014/main" id="{73D0C909-C1CA-411B-B973-D1937EE46A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37" y="4005217"/>
            <a:ext cx="3294140" cy="2469370"/>
          </a:xfrm>
          <a:prstGeom prst="rect">
            <a:avLst/>
          </a:prstGeom>
        </p:spPr>
      </p:pic>
      <p:pic>
        <p:nvPicPr>
          <p:cNvPr id="11" name="Resim 10">
            <a:extLst>
              <a:ext uri="{FF2B5EF4-FFF2-40B4-BE49-F238E27FC236}">
                <a16:creationId xmlns:a16="http://schemas.microsoft.com/office/drawing/2014/main" id="{D9D9A70F-8714-46EE-B905-B5961107D5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055326" y="879650"/>
            <a:ext cx="3023780" cy="2267836"/>
          </a:xfrm>
          <a:prstGeom prst="rect">
            <a:avLst/>
          </a:prstGeom>
        </p:spPr>
      </p:pic>
      <p:sp>
        <p:nvSpPr>
          <p:cNvPr id="13" name="Dikdörtgen 12">
            <a:extLst>
              <a:ext uri="{FF2B5EF4-FFF2-40B4-BE49-F238E27FC236}">
                <a16:creationId xmlns:a16="http://schemas.microsoft.com/office/drawing/2014/main" id="{905AA739-0D0E-412F-B551-1A91F4C68FE2}"/>
              </a:ext>
            </a:extLst>
          </p:cNvPr>
          <p:cNvSpPr/>
          <p:nvPr/>
        </p:nvSpPr>
        <p:spPr>
          <a:xfrm>
            <a:off x="8474264" y="1276215"/>
            <a:ext cx="2226870" cy="1497978"/>
          </a:xfrm>
          <a:prstGeom prst="rect">
            <a:avLst/>
          </a:prstGeom>
          <a:blipFill dpi="0" rotWithShape="1">
            <a:blip r:embed="rId5">
              <a:alphaModFix amt="15000"/>
              <a:extLst>
                <a:ext uri="{BEBA8EAE-BF5A-486C-A8C5-ECC9F3942E4B}">
                  <a14:imgProps xmlns:a14="http://schemas.microsoft.com/office/drawing/2010/main">
                    <a14:imgLayer r:embed="rId6">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4" name="Dikdörtgen 13">
            <a:extLst>
              <a:ext uri="{FF2B5EF4-FFF2-40B4-BE49-F238E27FC236}">
                <a16:creationId xmlns:a16="http://schemas.microsoft.com/office/drawing/2014/main" id="{01F00022-7F15-4F55-BBA2-3DD93E04A55A}"/>
              </a:ext>
            </a:extLst>
          </p:cNvPr>
          <p:cNvSpPr/>
          <p:nvPr/>
        </p:nvSpPr>
        <p:spPr>
          <a:xfrm>
            <a:off x="8472724" y="4732727"/>
            <a:ext cx="1316676" cy="922760"/>
          </a:xfrm>
          <a:prstGeom prst="rect">
            <a:avLst/>
          </a:prstGeom>
          <a:blipFill dpi="0" rotWithShape="1">
            <a:blip r:embed="rId5">
              <a:alphaModFix amt="15000"/>
              <a:extLst>
                <a:ext uri="{BEBA8EAE-BF5A-486C-A8C5-ECC9F3942E4B}">
                  <a14:imgProps xmlns:a14="http://schemas.microsoft.com/office/drawing/2010/main">
                    <a14:imgLayer r:embed="rId6">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5" name="Dikdörtgen 14">
            <a:extLst>
              <a:ext uri="{FF2B5EF4-FFF2-40B4-BE49-F238E27FC236}">
                <a16:creationId xmlns:a16="http://schemas.microsoft.com/office/drawing/2014/main" id="{7B1C93A5-FABE-4575-AE64-53B5655AC230}"/>
              </a:ext>
            </a:extLst>
          </p:cNvPr>
          <p:cNvSpPr/>
          <p:nvPr/>
        </p:nvSpPr>
        <p:spPr>
          <a:xfrm>
            <a:off x="731386" y="4215539"/>
            <a:ext cx="2926214" cy="1999283"/>
          </a:xfrm>
          <a:prstGeom prst="rect">
            <a:avLst/>
          </a:prstGeom>
          <a:blipFill dpi="0" rotWithShape="1">
            <a:blip r:embed="rId5">
              <a:alphaModFix amt="15000"/>
              <a:extLst>
                <a:ext uri="{BEBA8EAE-BF5A-486C-A8C5-ECC9F3942E4B}">
                  <a14:imgProps xmlns:a14="http://schemas.microsoft.com/office/drawing/2010/main">
                    <a14:imgLayer r:embed="rId6">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6" name="Resim 15">
            <a:extLst>
              <a:ext uri="{FF2B5EF4-FFF2-40B4-BE49-F238E27FC236}">
                <a16:creationId xmlns:a16="http://schemas.microsoft.com/office/drawing/2014/main" id="{44C6C237-72B9-45CE-B223-260B6ACAB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5506" y="3946804"/>
            <a:ext cx="2825628" cy="2118161"/>
          </a:xfrm>
          <a:prstGeom prst="rect">
            <a:avLst/>
          </a:prstGeom>
        </p:spPr>
      </p:pic>
      <p:sp>
        <p:nvSpPr>
          <p:cNvPr id="17" name="Dikdörtgen 16">
            <a:extLst>
              <a:ext uri="{FF2B5EF4-FFF2-40B4-BE49-F238E27FC236}">
                <a16:creationId xmlns:a16="http://schemas.microsoft.com/office/drawing/2014/main" id="{11ACDCCC-61C8-40B0-A76D-1CBAAB0DC0F8}"/>
              </a:ext>
            </a:extLst>
          </p:cNvPr>
          <p:cNvSpPr/>
          <p:nvPr/>
        </p:nvSpPr>
        <p:spPr>
          <a:xfrm>
            <a:off x="8097688" y="4240639"/>
            <a:ext cx="2372897" cy="1604908"/>
          </a:xfrm>
          <a:prstGeom prst="rect">
            <a:avLst/>
          </a:prstGeom>
          <a:blipFill dpi="0" rotWithShape="1">
            <a:blip r:embed="rId5">
              <a:alphaModFix amt="15000"/>
              <a:extLst>
                <a:ext uri="{BEBA8EAE-BF5A-486C-A8C5-ECC9F3942E4B}">
                  <a14:imgProps xmlns:a14="http://schemas.microsoft.com/office/drawing/2010/main">
                    <a14:imgLayer r:embed="rId6">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33028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Kanat Kesit</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3982"/>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9393"/>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9" name="Resim 8">
            <a:extLst>
              <a:ext uri="{FF2B5EF4-FFF2-40B4-BE49-F238E27FC236}">
                <a16:creationId xmlns:a16="http://schemas.microsoft.com/office/drawing/2014/main" id="{4CC33E07-DE0F-4F43-9221-C5D2404E4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515" y="1510470"/>
            <a:ext cx="3592970" cy="5105648"/>
          </a:xfrm>
          <a:prstGeom prst="rect">
            <a:avLst/>
          </a:prstGeom>
        </p:spPr>
      </p:pic>
      <p:sp>
        <p:nvSpPr>
          <p:cNvPr id="10" name="Metin kutusu 9">
            <a:extLst>
              <a:ext uri="{FF2B5EF4-FFF2-40B4-BE49-F238E27FC236}">
                <a16:creationId xmlns:a16="http://schemas.microsoft.com/office/drawing/2014/main" id="{C8DECBF6-8D7E-4AF7-8B47-C5F75C5806D3}"/>
              </a:ext>
            </a:extLst>
          </p:cNvPr>
          <p:cNvSpPr txBox="1"/>
          <p:nvPr/>
        </p:nvSpPr>
        <p:spPr>
          <a:xfrm>
            <a:off x="2730802" y="2071521"/>
            <a:ext cx="2421769" cy="461665"/>
          </a:xfrm>
          <a:prstGeom prst="rect">
            <a:avLst/>
          </a:prstGeom>
          <a:noFill/>
        </p:spPr>
        <p:txBody>
          <a:bodyPr wrap="square" rtlCol="0">
            <a:spAutoFit/>
          </a:bodyPr>
          <a:lstStyle/>
          <a:p>
            <a:r>
              <a:rPr lang="tr-TR" sz="2400" b="1" dirty="0">
                <a:solidFill>
                  <a:schemeClr val="bg1">
                    <a:lumMod val="65000"/>
                  </a:schemeClr>
                </a:solidFill>
                <a:latin typeface="Arial Black" panose="020B0A04020102020204" pitchFamily="34" charset="0"/>
              </a:rPr>
              <a:t>Petek Dolgu</a:t>
            </a:r>
          </a:p>
        </p:txBody>
      </p:sp>
      <p:sp>
        <p:nvSpPr>
          <p:cNvPr id="11" name="Dikdörtgen 10">
            <a:extLst>
              <a:ext uri="{FF2B5EF4-FFF2-40B4-BE49-F238E27FC236}">
                <a16:creationId xmlns:a16="http://schemas.microsoft.com/office/drawing/2014/main" id="{22B94958-48AF-4A8E-BFA4-8BE825726047}"/>
              </a:ext>
            </a:extLst>
          </p:cNvPr>
          <p:cNvSpPr/>
          <p:nvPr/>
        </p:nvSpPr>
        <p:spPr>
          <a:xfrm>
            <a:off x="4234067" y="2937573"/>
            <a:ext cx="4337656" cy="2708484"/>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96064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Kanat Kesit</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3982"/>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9393"/>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2" name="Resim 11">
            <a:extLst>
              <a:ext uri="{FF2B5EF4-FFF2-40B4-BE49-F238E27FC236}">
                <a16:creationId xmlns:a16="http://schemas.microsoft.com/office/drawing/2014/main" id="{6429837F-1BD1-4EFA-AB95-3ACDC6FD1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1831" y="1485309"/>
            <a:ext cx="3592971" cy="5181528"/>
          </a:xfrm>
          <a:prstGeom prst="rect">
            <a:avLst/>
          </a:prstGeom>
        </p:spPr>
      </p:pic>
      <p:sp>
        <p:nvSpPr>
          <p:cNvPr id="18" name="Metin kutusu 17">
            <a:extLst>
              <a:ext uri="{FF2B5EF4-FFF2-40B4-BE49-F238E27FC236}">
                <a16:creationId xmlns:a16="http://schemas.microsoft.com/office/drawing/2014/main" id="{361737F4-E7C3-4C70-9F61-4B58417C6EFC}"/>
              </a:ext>
            </a:extLst>
          </p:cNvPr>
          <p:cNvSpPr txBox="1"/>
          <p:nvPr/>
        </p:nvSpPr>
        <p:spPr>
          <a:xfrm>
            <a:off x="2730802" y="2071521"/>
            <a:ext cx="2421769" cy="461665"/>
          </a:xfrm>
          <a:prstGeom prst="rect">
            <a:avLst/>
          </a:prstGeom>
          <a:noFill/>
        </p:spPr>
        <p:txBody>
          <a:bodyPr wrap="square" rtlCol="0">
            <a:spAutoFit/>
          </a:bodyPr>
          <a:lstStyle/>
          <a:p>
            <a:r>
              <a:rPr lang="tr-TR" sz="2400" b="1" dirty="0">
                <a:solidFill>
                  <a:schemeClr val="bg1">
                    <a:lumMod val="65000"/>
                  </a:schemeClr>
                </a:solidFill>
                <a:latin typeface="Arial Black" panose="020B0A04020102020204" pitchFamily="34" charset="0"/>
              </a:rPr>
              <a:t>Okal Dolgu</a:t>
            </a:r>
          </a:p>
        </p:txBody>
      </p:sp>
      <p:sp>
        <p:nvSpPr>
          <p:cNvPr id="19" name="Dikdörtgen 18">
            <a:extLst>
              <a:ext uri="{FF2B5EF4-FFF2-40B4-BE49-F238E27FC236}">
                <a16:creationId xmlns:a16="http://schemas.microsoft.com/office/drawing/2014/main" id="{6BC16040-B803-4FDF-9325-089CF82DBCD6}"/>
              </a:ext>
            </a:extLst>
          </p:cNvPr>
          <p:cNvSpPr/>
          <p:nvPr/>
        </p:nvSpPr>
        <p:spPr>
          <a:xfrm>
            <a:off x="4234067" y="2937573"/>
            <a:ext cx="4337656" cy="2708484"/>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82433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ik Üçgen 15">
            <a:extLst>
              <a:ext uri="{FF2B5EF4-FFF2-40B4-BE49-F238E27FC236}">
                <a16:creationId xmlns:a16="http://schemas.microsoft.com/office/drawing/2014/main" id="{9C7C7D79-F27D-4B9F-BCB6-57685EC2D847}"/>
              </a:ext>
            </a:extLst>
          </p:cNvPr>
          <p:cNvSpPr/>
          <p:nvPr/>
        </p:nvSpPr>
        <p:spPr>
          <a:xfrm rot="10800000" flipH="1">
            <a:off x="1" y="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6" name="Resim 5">
            <a:extLst>
              <a:ext uri="{FF2B5EF4-FFF2-40B4-BE49-F238E27FC236}">
                <a16:creationId xmlns:a16="http://schemas.microsoft.com/office/drawing/2014/main" id="{C243613B-D166-4EF9-9CBE-091CEC4AB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2077" y="1616277"/>
            <a:ext cx="4747846" cy="3560885"/>
          </a:xfrm>
          <a:prstGeom prst="rect">
            <a:avLst/>
          </a:prstGeom>
        </p:spPr>
      </p:pic>
      <p:sp>
        <p:nvSpPr>
          <p:cNvPr id="12" name="Metin kutusu 11">
            <a:extLst>
              <a:ext uri="{FF2B5EF4-FFF2-40B4-BE49-F238E27FC236}">
                <a16:creationId xmlns:a16="http://schemas.microsoft.com/office/drawing/2014/main" id="{444C56A4-2E4A-4EFA-8871-5085C821BE07}"/>
              </a:ext>
            </a:extLst>
          </p:cNvPr>
          <p:cNvSpPr txBox="1"/>
          <p:nvPr/>
        </p:nvSpPr>
        <p:spPr>
          <a:xfrm>
            <a:off x="396000" y="5960530"/>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Projelendirme</a:t>
            </a:r>
          </a:p>
        </p:txBody>
      </p:sp>
      <p:sp>
        <p:nvSpPr>
          <p:cNvPr id="7" name="Dikdörtgen 6">
            <a:extLst>
              <a:ext uri="{FF2B5EF4-FFF2-40B4-BE49-F238E27FC236}">
                <a16:creationId xmlns:a16="http://schemas.microsoft.com/office/drawing/2014/main" id="{05BFE4D5-4A35-4C24-9A41-8B4D5B86F25E}"/>
              </a:ext>
            </a:extLst>
          </p:cNvPr>
          <p:cNvSpPr/>
          <p:nvPr/>
        </p:nvSpPr>
        <p:spPr>
          <a:xfrm>
            <a:off x="3722077" y="1791155"/>
            <a:ext cx="4637634" cy="3150122"/>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2172221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84674"/>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24" name="Metin kutusu 23">
            <a:extLst>
              <a:ext uri="{FF2B5EF4-FFF2-40B4-BE49-F238E27FC236}">
                <a16:creationId xmlns:a16="http://schemas.microsoft.com/office/drawing/2014/main" id="{B1E22901-43BA-46E2-9AE2-4DBFE444834C}"/>
              </a:ext>
            </a:extLst>
          </p:cNvPr>
          <p:cNvSpPr txBox="1"/>
          <p:nvPr/>
        </p:nvSpPr>
        <p:spPr>
          <a:xfrm>
            <a:off x="3883078" y="1959004"/>
            <a:ext cx="3504335" cy="1136337"/>
          </a:xfrm>
          <a:prstGeom prst="rect">
            <a:avLst/>
          </a:prstGeom>
          <a:noFill/>
        </p:spPr>
        <p:txBody>
          <a:bodyPr wrap="square" rtlCol="0">
            <a:spAutoFit/>
          </a:bodyPr>
          <a:lstStyle/>
          <a:p>
            <a:pPr lvl="0"/>
            <a:r>
              <a:rPr lang="tr-TR" sz="969" b="1" dirty="0">
                <a:latin typeface="Liberation Sans Narrow" panose="020B0606020202030204" pitchFamily="34" charset="0"/>
              </a:rPr>
              <a:t>Malzeme		: </a:t>
            </a:r>
            <a:r>
              <a:rPr lang="tr-TR" sz="969" dirty="0">
                <a:latin typeface="Liberation Sans Narrow" panose="020B0606020202030204" pitchFamily="34" charset="0"/>
              </a:rPr>
              <a:t>12 mm MDF + 18 mm masif + 12 mm MDF</a:t>
            </a:r>
          </a:p>
          <a:p>
            <a:pPr lvl="0"/>
            <a:r>
              <a:rPr lang="tr-TR" sz="969" b="1" dirty="0">
                <a:latin typeface="Liberation Sans Narrow" panose="020B0606020202030204" pitchFamily="34" charset="0"/>
              </a:rPr>
              <a:t>Kasa kalınlığı	: </a:t>
            </a:r>
            <a:r>
              <a:rPr lang="tr-TR" sz="969" dirty="0">
                <a:latin typeface="Liberation Sans Narrow" panose="020B0606020202030204" pitchFamily="34" charset="0"/>
              </a:rPr>
              <a:t>42 mm</a:t>
            </a:r>
          </a:p>
          <a:p>
            <a:pPr lvl="0"/>
            <a:r>
              <a:rPr lang="tr-TR" sz="969" b="1" dirty="0">
                <a:latin typeface="Liberation Sans Narrow" panose="020B0606020202030204" pitchFamily="34" charset="0"/>
              </a:rPr>
              <a:t>Yüzey bitişi 		: </a:t>
            </a:r>
            <a:r>
              <a:rPr lang="tr-TR" sz="969" dirty="0">
                <a:latin typeface="Liberation Sans Narrow" panose="020B0606020202030204" pitchFamily="34" charset="0"/>
              </a:rPr>
              <a:t>0.2 mm mikrolam</a:t>
            </a:r>
          </a:p>
          <a:p>
            <a:pPr lvl="0"/>
            <a:r>
              <a:rPr lang="tr-TR" sz="969" b="1" dirty="0">
                <a:latin typeface="Liberation Sans Narrow" panose="020B0606020202030204" pitchFamily="34" charset="0"/>
              </a:rPr>
              <a:t>Renkler		: </a:t>
            </a:r>
            <a:r>
              <a:rPr lang="tr-TR" sz="969" dirty="0">
                <a:latin typeface="Liberation Sans Narrow" panose="020B0606020202030204" pitchFamily="34" charset="0"/>
              </a:rPr>
              <a:t>Kanat ile aynı renk veya kombin yapılır.</a:t>
            </a:r>
          </a:p>
          <a:p>
            <a:pPr lvl="0"/>
            <a:r>
              <a:rPr lang="tr-TR" sz="969" b="1" dirty="0">
                <a:latin typeface="Liberation Sans Narrow" panose="020B0606020202030204" pitchFamily="34" charset="0"/>
              </a:rPr>
              <a:t>Pervaz kalınlığı	: </a:t>
            </a:r>
            <a:r>
              <a:rPr lang="tr-TR" sz="969" dirty="0">
                <a:latin typeface="Liberation Sans Narrow" panose="020B0606020202030204" pitchFamily="34" charset="0"/>
              </a:rPr>
              <a:t>12 mm - 18 mm </a:t>
            </a:r>
          </a:p>
          <a:p>
            <a:pPr lvl="0"/>
            <a:r>
              <a:rPr lang="tr-TR" sz="969" b="1" dirty="0">
                <a:latin typeface="Liberation Sans Narrow" panose="020B0606020202030204" pitchFamily="34" charset="0"/>
              </a:rPr>
              <a:t>Pervaz genişliği	: </a:t>
            </a:r>
            <a:r>
              <a:rPr lang="tr-TR" sz="969" dirty="0">
                <a:latin typeface="Liberation Sans Narrow" panose="020B0606020202030204" pitchFamily="34" charset="0"/>
              </a:rPr>
              <a:t>80 mm – 100 mm – 120 mm</a:t>
            </a:r>
          </a:p>
          <a:p>
            <a:pPr lvl="0"/>
            <a:r>
              <a:rPr lang="tr-TR" sz="969" b="1" dirty="0">
                <a:latin typeface="Liberation Sans Narrow" panose="020B0606020202030204" pitchFamily="34" charset="0"/>
              </a:rPr>
              <a:t>Kasa tipi		: </a:t>
            </a:r>
            <a:r>
              <a:rPr lang="tr-TR" sz="969" dirty="0">
                <a:latin typeface="Liberation Sans Narrow" panose="020B0606020202030204" pitchFamily="34" charset="0"/>
              </a:rPr>
              <a:t>Geçmeli ayarlı (15-20 mm ayar payı)</a:t>
            </a:r>
          </a:p>
        </p:txBody>
      </p:sp>
      <p:sp>
        <p:nvSpPr>
          <p:cNvPr id="26" name="Metin kutusu 25">
            <a:extLst>
              <a:ext uri="{FF2B5EF4-FFF2-40B4-BE49-F238E27FC236}">
                <a16:creationId xmlns:a16="http://schemas.microsoft.com/office/drawing/2014/main" id="{FB188D60-3D45-46E3-9A3F-C6E6C4A7E70F}"/>
              </a:ext>
            </a:extLst>
          </p:cNvPr>
          <p:cNvSpPr txBox="1"/>
          <p:nvPr/>
        </p:nvSpPr>
        <p:spPr>
          <a:xfrm>
            <a:off x="3883078" y="1038864"/>
            <a:ext cx="2732415" cy="561051"/>
          </a:xfrm>
          <a:prstGeom prst="rect">
            <a:avLst/>
          </a:prstGeom>
          <a:noFill/>
        </p:spPr>
        <p:txBody>
          <a:bodyPr wrap="none" rtlCol="0">
            <a:spAutoFit/>
          </a:bodyPr>
          <a:lstStyle/>
          <a:p>
            <a:r>
              <a:rPr lang="tr-TR" sz="3046" b="1" dirty="0">
                <a:solidFill>
                  <a:schemeClr val="bg1">
                    <a:lumMod val="50000"/>
                  </a:schemeClr>
                </a:solidFill>
                <a:latin typeface="Arial Black" panose="020B0A04020102020204" pitchFamily="34" charset="0"/>
              </a:rPr>
              <a:t>Ahşap Kasa</a:t>
            </a:r>
          </a:p>
        </p:txBody>
      </p:sp>
      <p:pic>
        <p:nvPicPr>
          <p:cNvPr id="15" name="Resim 14">
            <a:extLst>
              <a:ext uri="{FF2B5EF4-FFF2-40B4-BE49-F238E27FC236}">
                <a16:creationId xmlns:a16="http://schemas.microsoft.com/office/drawing/2014/main" id="{7000F556-E96B-4A77-BF3C-7BB65F3BD3BB}"/>
              </a:ext>
            </a:extLst>
          </p:cNvPr>
          <p:cNvPicPr/>
          <p:nvPr/>
        </p:nvPicPr>
        <p:blipFill>
          <a:blip r:embed="rId2" cstate="print"/>
          <a:srcRect/>
          <a:stretch>
            <a:fillRect/>
          </a:stretch>
        </p:blipFill>
        <p:spPr bwMode="auto">
          <a:xfrm>
            <a:off x="4501029" y="3356868"/>
            <a:ext cx="1027821" cy="1775607"/>
          </a:xfrm>
          <a:prstGeom prst="rect">
            <a:avLst/>
          </a:prstGeom>
          <a:noFill/>
        </p:spPr>
      </p:pic>
      <p:pic>
        <p:nvPicPr>
          <p:cNvPr id="16" name="Resim 15">
            <a:extLst>
              <a:ext uri="{FF2B5EF4-FFF2-40B4-BE49-F238E27FC236}">
                <a16:creationId xmlns:a16="http://schemas.microsoft.com/office/drawing/2014/main" id="{7C001CDF-78F2-486B-B59C-5EB3C02BBCC1}"/>
              </a:ext>
            </a:extLst>
          </p:cNvPr>
          <p:cNvPicPr/>
          <p:nvPr/>
        </p:nvPicPr>
        <p:blipFill>
          <a:blip r:embed="rId3" cstate="print"/>
          <a:srcRect/>
          <a:stretch>
            <a:fillRect/>
          </a:stretch>
        </p:blipFill>
        <p:spPr bwMode="auto">
          <a:xfrm>
            <a:off x="6555006" y="3398412"/>
            <a:ext cx="1135966" cy="1692519"/>
          </a:xfrm>
          <a:prstGeom prst="rect">
            <a:avLst/>
          </a:prstGeom>
          <a:noFill/>
        </p:spPr>
      </p:pic>
      <p:sp>
        <p:nvSpPr>
          <p:cNvPr id="17" name="Metin kutusu 16">
            <a:extLst>
              <a:ext uri="{FF2B5EF4-FFF2-40B4-BE49-F238E27FC236}">
                <a16:creationId xmlns:a16="http://schemas.microsoft.com/office/drawing/2014/main" id="{76B774A4-C8D2-4780-844A-1C3BC1318E86}"/>
              </a:ext>
            </a:extLst>
          </p:cNvPr>
          <p:cNvSpPr txBox="1"/>
          <p:nvPr/>
        </p:nvSpPr>
        <p:spPr>
          <a:xfrm>
            <a:off x="4298412" y="5132473"/>
            <a:ext cx="1431715" cy="241476"/>
          </a:xfrm>
          <a:prstGeom prst="rect">
            <a:avLst/>
          </a:prstGeom>
          <a:noFill/>
        </p:spPr>
        <p:txBody>
          <a:bodyPr wrap="square" rtlCol="0">
            <a:spAutoFit/>
          </a:bodyPr>
          <a:lstStyle/>
          <a:p>
            <a:pPr lvl="0" algn="ctr"/>
            <a:r>
              <a:rPr lang="tr-TR" sz="969" b="1" dirty="0">
                <a:latin typeface="Liberation Sans Narrow" panose="020B0606020202030204" pitchFamily="34" charset="0"/>
              </a:rPr>
              <a:t>MDF Kasa</a:t>
            </a:r>
            <a:endParaRPr lang="tr-TR" sz="969" dirty="0">
              <a:latin typeface="Liberation Sans Narrow" panose="020B0606020202030204" pitchFamily="34" charset="0"/>
            </a:endParaRPr>
          </a:p>
        </p:txBody>
      </p:sp>
      <p:sp>
        <p:nvSpPr>
          <p:cNvPr id="18" name="Metin kutusu 17">
            <a:extLst>
              <a:ext uri="{FF2B5EF4-FFF2-40B4-BE49-F238E27FC236}">
                <a16:creationId xmlns:a16="http://schemas.microsoft.com/office/drawing/2014/main" id="{73E6CE4A-91D5-4BE1-B4E8-FF3B1B372A3E}"/>
              </a:ext>
            </a:extLst>
          </p:cNvPr>
          <p:cNvSpPr txBox="1"/>
          <p:nvPr/>
        </p:nvSpPr>
        <p:spPr>
          <a:xfrm>
            <a:off x="6407133" y="5132473"/>
            <a:ext cx="1431715" cy="241476"/>
          </a:xfrm>
          <a:prstGeom prst="rect">
            <a:avLst/>
          </a:prstGeom>
          <a:noFill/>
        </p:spPr>
        <p:txBody>
          <a:bodyPr wrap="square" rtlCol="0">
            <a:spAutoFit/>
          </a:bodyPr>
          <a:lstStyle/>
          <a:p>
            <a:pPr lvl="0" algn="ctr"/>
            <a:r>
              <a:rPr lang="tr-TR" sz="969" b="1" dirty="0">
                <a:latin typeface="Liberation Sans Narrow" panose="020B0606020202030204" pitchFamily="34" charset="0"/>
              </a:rPr>
              <a:t>Ahşap Sandviç Kasa</a:t>
            </a:r>
            <a:endParaRPr lang="tr-TR" sz="969" dirty="0">
              <a:latin typeface="Liberation Sans Narrow" panose="020B0606020202030204" pitchFamily="34" charset="0"/>
            </a:endParaRPr>
          </a:p>
        </p:txBody>
      </p:sp>
      <p:sp>
        <p:nvSpPr>
          <p:cNvPr id="2" name="Dik Üçgen 1">
            <a:extLst>
              <a:ext uri="{FF2B5EF4-FFF2-40B4-BE49-F238E27FC236}">
                <a16:creationId xmlns:a16="http://schemas.microsoft.com/office/drawing/2014/main" id="{FDD27A36-1E57-4C54-858C-BFEC8DCF61D7}"/>
              </a:ext>
            </a:extLst>
          </p:cNvPr>
          <p:cNvSpPr/>
          <p:nvPr/>
        </p:nvSpPr>
        <p:spPr>
          <a:xfrm rot="10800000" flipH="1">
            <a:off x="0" y="-2122"/>
            <a:ext cx="5433383"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9" name="Dik Üçgen 18">
            <a:extLst>
              <a:ext uri="{FF2B5EF4-FFF2-40B4-BE49-F238E27FC236}">
                <a16:creationId xmlns:a16="http://schemas.microsoft.com/office/drawing/2014/main" id="{5D536325-0313-413A-AACA-11CA5B4B8902}"/>
              </a:ext>
            </a:extLst>
          </p:cNvPr>
          <p:cNvSpPr/>
          <p:nvPr/>
        </p:nvSpPr>
        <p:spPr>
          <a:xfrm flipH="1">
            <a:off x="6762144" y="6161446"/>
            <a:ext cx="5429855"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1" name="Resim 10">
            <a:extLst>
              <a:ext uri="{FF2B5EF4-FFF2-40B4-BE49-F238E27FC236}">
                <a16:creationId xmlns:a16="http://schemas.microsoft.com/office/drawing/2014/main" id="{FD215FFE-3416-4C65-8EDF-4C531C6110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7283" y="1069690"/>
            <a:ext cx="3646927" cy="2359310"/>
          </a:xfrm>
          <a:prstGeom prst="rect">
            <a:avLst/>
          </a:prstGeom>
        </p:spPr>
      </p:pic>
      <p:sp>
        <p:nvSpPr>
          <p:cNvPr id="13" name="Dikdörtgen 12">
            <a:extLst>
              <a:ext uri="{FF2B5EF4-FFF2-40B4-BE49-F238E27FC236}">
                <a16:creationId xmlns:a16="http://schemas.microsoft.com/office/drawing/2014/main" id="{B7D5D640-DB18-4657-9953-37EC15F14F78}"/>
              </a:ext>
            </a:extLst>
          </p:cNvPr>
          <p:cNvSpPr/>
          <p:nvPr/>
        </p:nvSpPr>
        <p:spPr>
          <a:xfrm>
            <a:off x="8472478" y="1324356"/>
            <a:ext cx="3011764" cy="1903578"/>
          </a:xfrm>
          <a:prstGeom prst="rect">
            <a:avLst/>
          </a:prstGeom>
          <a:blipFill dpi="0" rotWithShape="1">
            <a:blip r:embed="rId5">
              <a:alphaModFix amt="15000"/>
              <a:extLst>
                <a:ext uri="{BEBA8EAE-BF5A-486C-A8C5-ECC9F3942E4B}">
                  <a14:imgProps xmlns:a14="http://schemas.microsoft.com/office/drawing/2010/main">
                    <a14:imgLayer r:embed="rId6">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392404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9" name="Metin kutusu 8">
            <a:extLst>
              <a:ext uri="{FF2B5EF4-FFF2-40B4-BE49-F238E27FC236}">
                <a16:creationId xmlns:a16="http://schemas.microsoft.com/office/drawing/2014/main" id="{982F6F0F-55F3-4A4E-B028-67E673E28032}"/>
              </a:ext>
            </a:extLst>
          </p:cNvPr>
          <p:cNvSpPr txBox="1"/>
          <p:nvPr/>
        </p:nvSpPr>
        <p:spPr>
          <a:xfrm>
            <a:off x="3883077" y="1514499"/>
            <a:ext cx="3158936" cy="987193"/>
          </a:xfrm>
          <a:prstGeom prst="rect">
            <a:avLst/>
          </a:prstGeom>
          <a:noFill/>
        </p:spPr>
        <p:txBody>
          <a:bodyPr wrap="square" rtlCol="0">
            <a:spAutoFit/>
          </a:bodyPr>
          <a:lstStyle/>
          <a:p>
            <a:pPr lvl="0"/>
            <a:r>
              <a:rPr lang="tr-TR" sz="969" b="1" dirty="0">
                <a:latin typeface="Liberation Sans Narrow" panose="020B0606020202030204" pitchFamily="34" charset="0"/>
              </a:rPr>
              <a:t>Malzeme		: </a:t>
            </a:r>
            <a:r>
              <a:rPr lang="tr-TR" sz="969" dirty="0">
                <a:latin typeface="Liberation Sans Narrow" panose="020B0606020202030204" pitchFamily="34" charset="0"/>
              </a:rPr>
              <a:t>DKP sac / Galvaniz sac (tercihe bağlı)</a:t>
            </a:r>
          </a:p>
          <a:p>
            <a:pPr lvl="0"/>
            <a:r>
              <a:rPr lang="tr-TR" sz="969" b="1" dirty="0">
                <a:latin typeface="Liberation Sans Narrow" panose="020B0606020202030204" pitchFamily="34" charset="0"/>
              </a:rPr>
              <a:t>Sac kalınlığı		: </a:t>
            </a:r>
            <a:r>
              <a:rPr lang="tr-TR" sz="969" dirty="0">
                <a:latin typeface="Liberation Sans Narrow" panose="020B0606020202030204" pitchFamily="34" charset="0"/>
              </a:rPr>
              <a:t>1.5 mm / 2 mm (tercihe bağlı)</a:t>
            </a:r>
          </a:p>
          <a:p>
            <a:pPr lvl="0"/>
            <a:r>
              <a:rPr lang="tr-TR" sz="969" b="1" dirty="0">
                <a:latin typeface="Liberation Sans Narrow" panose="020B0606020202030204" pitchFamily="34" charset="0"/>
              </a:rPr>
              <a:t>Yüzey bitişi 		: </a:t>
            </a:r>
            <a:r>
              <a:rPr lang="tr-TR" sz="969" dirty="0">
                <a:latin typeface="Liberation Sans Narrow" panose="020B0606020202030204" pitchFamily="34" charset="0"/>
              </a:rPr>
              <a:t>Elektrostatik toz boya</a:t>
            </a:r>
          </a:p>
          <a:p>
            <a:pPr lvl="0"/>
            <a:r>
              <a:rPr lang="tr-TR" sz="969" b="1" dirty="0">
                <a:latin typeface="Liberation Sans Narrow" panose="020B0606020202030204" pitchFamily="34" charset="0"/>
              </a:rPr>
              <a:t>Renk			: </a:t>
            </a:r>
            <a:r>
              <a:rPr lang="tr-TR" sz="969" dirty="0">
                <a:latin typeface="Liberation Sans Narrow" panose="020B0606020202030204" pitchFamily="34" charset="0"/>
              </a:rPr>
              <a:t>RAL renk skalası</a:t>
            </a:r>
          </a:p>
          <a:p>
            <a:pPr lvl="0"/>
            <a:r>
              <a:rPr lang="tr-TR" sz="969" b="1" dirty="0">
                <a:latin typeface="Liberation Sans Narrow" panose="020B0606020202030204" pitchFamily="34" charset="0"/>
              </a:rPr>
              <a:t>Pervaz genişliği	: </a:t>
            </a:r>
            <a:r>
              <a:rPr lang="tr-TR" sz="969" dirty="0">
                <a:latin typeface="Liberation Sans Narrow" panose="020B0606020202030204" pitchFamily="34" charset="0"/>
              </a:rPr>
              <a:t>İç 50 mm / Dış 60 mm</a:t>
            </a:r>
          </a:p>
          <a:p>
            <a:pPr lvl="0"/>
            <a:r>
              <a:rPr lang="tr-TR" sz="969" b="1" dirty="0">
                <a:latin typeface="Liberation Sans Narrow" panose="020B0606020202030204" pitchFamily="34" charset="0"/>
              </a:rPr>
              <a:t>Kasa tipi		: </a:t>
            </a:r>
            <a:r>
              <a:rPr lang="tr-TR" sz="969" dirty="0">
                <a:latin typeface="Liberation Sans Narrow" panose="020B0606020202030204" pitchFamily="34" charset="0"/>
              </a:rPr>
              <a:t>Geçmeli ayarlı (30-50 mm ayar payı) </a:t>
            </a:r>
          </a:p>
        </p:txBody>
      </p:sp>
      <p:sp>
        <p:nvSpPr>
          <p:cNvPr id="12" name="Metin kutusu 11">
            <a:extLst>
              <a:ext uri="{FF2B5EF4-FFF2-40B4-BE49-F238E27FC236}">
                <a16:creationId xmlns:a16="http://schemas.microsoft.com/office/drawing/2014/main" id="{456BF699-F3F5-4435-8C2F-37C26696D7D8}"/>
              </a:ext>
            </a:extLst>
          </p:cNvPr>
          <p:cNvSpPr txBox="1"/>
          <p:nvPr/>
        </p:nvSpPr>
        <p:spPr>
          <a:xfrm>
            <a:off x="3883078" y="981809"/>
            <a:ext cx="2206053" cy="561051"/>
          </a:xfrm>
          <a:prstGeom prst="rect">
            <a:avLst/>
          </a:prstGeom>
          <a:noFill/>
        </p:spPr>
        <p:txBody>
          <a:bodyPr wrap="none" rtlCol="0">
            <a:spAutoFit/>
          </a:bodyPr>
          <a:lstStyle/>
          <a:p>
            <a:r>
              <a:rPr lang="tr-TR" sz="3046" b="1" dirty="0">
                <a:solidFill>
                  <a:schemeClr val="bg1">
                    <a:lumMod val="50000"/>
                  </a:schemeClr>
                </a:solidFill>
                <a:latin typeface="Arial Black" panose="020B0A04020102020204" pitchFamily="34" charset="0"/>
              </a:rPr>
              <a:t>Sac Kasa</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4923"/>
            <a:ext cx="5436788"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58025"/>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8" name="Resim 17">
            <a:extLst>
              <a:ext uri="{FF2B5EF4-FFF2-40B4-BE49-F238E27FC236}">
                <a16:creationId xmlns:a16="http://schemas.microsoft.com/office/drawing/2014/main" id="{DF14BCC2-C857-48D2-A97A-2230C0EE75F1}"/>
              </a:ext>
            </a:extLst>
          </p:cNvPr>
          <p:cNvPicPr/>
          <p:nvPr/>
        </p:nvPicPr>
        <p:blipFill>
          <a:blip r:embed="rId2" cstate="print"/>
          <a:srcRect/>
          <a:stretch>
            <a:fillRect/>
          </a:stretch>
        </p:blipFill>
        <p:spPr bwMode="auto">
          <a:xfrm>
            <a:off x="4726145" y="2750661"/>
            <a:ext cx="838786" cy="1923757"/>
          </a:xfrm>
          <a:prstGeom prst="rect">
            <a:avLst/>
          </a:prstGeom>
          <a:noFill/>
        </p:spPr>
      </p:pic>
      <p:sp>
        <p:nvSpPr>
          <p:cNvPr id="19" name="Metin kutusu 18">
            <a:extLst>
              <a:ext uri="{FF2B5EF4-FFF2-40B4-BE49-F238E27FC236}">
                <a16:creationId xmlns:a16="http://schemas.microsoft.com/office/drawing/2014/main" id="{52BBFF2D-2CA5-467D-BBC2-B80C862220A0}"/>
              </a:ext>
            </a:extLst>
          </p:cNvPr>
          <p:cNvSpPr txBox="1"/>
          <p:nvPr/>
        </p:nvSpPr>
        <p:spPr>
          <a:xfrm>
            <a:off x="4429682" y="4707271"/>
            <a:ext cx="1431715" cy="241476"/>
          </a:xfrm>
          <a:prstGeom prst="rect">
            <a:avLst/>
          </a:prstGeom>
          <a:noFill/>
        </p:spPr>
        <p:txBody>
          <a:bodyPr wrap="square" rtlCol="0">
            <a:spAutoFit/>
          </a:bodyPr>
          <a:lstStyle/>
          <a:p>
            <a:pPr lvl="0" algn="ctr"/>
            <a:r>
              <a:rPr lang="tr-TR" sz="969" b="1" dirty="0">
                <a:latin typeface="Liberation Sans Narrow" panose="020B0606020202030204" pitchFamily="34" charset="0"/>
              </a:rPr>
              <a:t>Sac Kasa Detayı</a:t>
            </a:r>
            <a:endParaRPr lang="tr-TR" sz="969" dirty="0">
              <a:latin typeface="Liberation Sans Narrow" panose="020B0606020202030204" pitchFamily="34" charset="0"/>
            </a:endParaRPr>
          </a:p>
        </p:txBody>
      </p:sp>
      <p:pic>
        <p:nvPicPr>
          <p:cNvPr id="10" name="Resim 9">
            <a:extLst>
              <a:ext uri="{FF2B5EF4-FFF2-40B4-BE49-F238E27FC236}">
                <a16:creationId xmlns:a16="http://schemas.microsoft.com/office/drawing/2014/main" id="{500A2DAE-9066-4810-B93C-DCA2FD78C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2555" y="4162212"/>
            <a:ext cx="2661084" cy="1995813"/>
          </a:xfrm>
          <a:prstGeom prst="rect">
            <a:avLst/>
          </a:prstGeom>
        </p:spPr>
      </p:pic>
      <p:pic>
        <p:nvPicPr>
          <p:cNvPr id="11" name="Resim 10">
            <a:extLst>
              <a:ext uri="{FF2B5EF4-FFF2-40B4-BE49-F238E27FC236}">
                <a16:creationId xmlns:a16="http://schemas.microsoft.com/office/drawing/2014/main" id="{EC076C9F-06A7-47D8-AFE6-1083D5F54C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865" y="3819697"/>
            <a:ext cx="2927947" cy="2195960"/>
          </a:xfrm>
          <a:prstGeom prst="rect">
            <a:avLst/>
          </a:prstGeom>
        </p:spPr>
      </p:pic>
      <p:pic>
        <p:nvPicPr>
          <p:cNvPr id="14" name="Resim 13">
            <a:extLst>
              <a:ext uri="{FF2B5EF4-FFF2-40B4-BE49-F238E27FC236}">
                <a16:creationId xmlns:a16="http://schemas.microsoft.com/office/drawing/2014/main" id="{A1B4F3FA-7694-4113-8ACB-925829C9B1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9924" y="444891"/>
            <a:ext cx="1789954" cy="3182140"/>
          </a:xfrm>
          <a:prstGeom prst="rect">
            <a:avLst/>
          </a:prstGeom>
        </p:spPr>
      </p:pic>
      <p:sp>
        <p:nvSpPr>
          <p:cNvPr id="15" name="Dikdörtgen 14">
            <a:extLst>
              <a:ext uri="{FF2B5EF4-FFF2-40B4-BE49-F238E27FC236}">
                <a16:creationId xmlns:a16="http://schemas.microsoft.com/office/drawing/2014/main" id="{658D5105-6A1E-4F84-BB27-908918A371F6}"/>
              </a:ext>
            </a:extLst>
          </p:cNvPr>
          <p:cNvSpPr/>
          <p:nvPr/>
        </p:nvSpPr>
        <p:spPr>
          <a:xfrm>
            <a:off x="8649982" y="1509457"/>
            <a:ext cx="1431715" cy="987193"/>
          </a:xfrm>
          <a:prstGeom prst="rect">
            <a:avLst/>
          </a:prstGeom>
          <a:blipFill dpi="0" rotWithShape="1">
            <a:blip r:embed="rId6">
              <a:alphaModFix amt="15000"/>
              <a:extLst>
                <a:ext uri="{BEBA8EAE-BF5A-486C-A8C5-ECC9F3942E4B}">
                  <a14:imgProps xmlns:a14="http://schemas.microsoft.com/office/drawing/2010/main">
                    <a14:imgLayer r:embed="rId7">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20" name="Dikdörtgen 19">
            <a:extLst>
              <a:ext uri="{FF2B5EF4-FFF2-40B4-BE49-F238E27FC236}">
                <a16:creationId xmlns:a16="http://schemas.microsoft.com/office/drawing/2014/main" id="{2C534364-FA80-4EEB-AC37-DF5005515771}"/>
              </a:ext>
            </a:extLst>
          </p:cNvPr>
          <p:cNvSpPr/>
          <p:nvPr/>
        </p:nvSpPr>
        <p:spPr>
          <a:xfrm>
            <a:off x="7656164" y="4357952"/>
            <a:ext cx="2348854" cy="1602073"/>
          </a:xfrm>
          <a:prstGeom prst="rect">
            <a:avLst/>
          </a:prstGeom>
          <a:blipFill dpi="0" rotWithShape="1">
            <a:blip r:embed="rId6">
              <a:alphaModFix amt="15000"/>
              <a:extLst>
                <a:ext uri="{BEBA8EAE-BF5A-486C-A8C5-ECC9F3942E4B}">
                  <a14:imgProps xmlns:a14="http://schemas.microsoft.com/office/drawing/2010/main">
                    <a14:imgLayer r:embed="rId7">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21" name="Dikdörtgen 20">
            <a:extLst>
              <a:ext uri="{FF2B5EF4-FFF2-40B4-BE49-F238E27FC236}">
                <a16:creationId xmlns:a16="http://schemas.microsoft.com/office/drawing/2014/main" id="{11255F48-AB6C-4E7A-B7D1-F2B8D90DAC2D}"/>
              </a:ext>
            </a:extLst>
          </p:cNvPr>
          <p:cNvSpPr/>
          <p:nvPr/>
        </p:nvSpPr>
        <p:spPr>
          <a:xfrm>
            <a:off x="743580" y="4153595"/>
            <a:ext cx="2402575" cy="1596277"/>
          </a:xfrm>
          <a:prstGeom prst="rect">
            <a:avLst/>
          </a:prstGeom>
          <a:blipFill dpi="0" rotWithShape="1">
            <a:blip r:embed="rId6">
              <a:alphaModFix amt="15000"/>
              <a:extLst>
                <a:ext uri="{BEBA8EAE-BF5A-486C-A8C5-ECC9F3942E4B}">
                  <a14:imgProps xmlns:a14="http://schemas.microsoft.com/office/drawing/2010/main">
                    <a14:imgLayer r:embed="rId7">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275374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3" name="Metin kutusu 12">
            <a:extLst>
              <a:ext uri="{FF2B5EF4-FFF2-40B4-BE49-F238E27FC236}">
                <a16:creationId xmlns:a16="http://schemas.microsoft.com/office/drawing/2014/main" id="{99FE0780-462F-4CB4-940E-8F0A32405639}"/>
              </a:ext>
            </a:extLst>
          </p:cNvPr>
          <p:cNvSpPr txBox="1"/>
          <p:nvPr/>
        </p:nvSpPr>
        <p:spPr>
          <a:xfrm>
            <a:off x="3883078" y="1482109"/>
            <a:ext cx="3504335" cy="1136337"/>
          </a:xfrm>
          <a:prstGeom prst="rect">
            <a:avLst/>
          </a:prstGeom>
          <a:noFill/>
        </p:spPr>
        <p:txBody>
          <a:bodyPr wrap="square" rtlCol="0">
            <a:spAutoFit/>
          </a:bodyPr>
          <a:lstStyle/>
          <a:p>
            <a:pPr lvl="0"/>
            <a:r>
              <a:rPr lang="tr-TR" sz="969" b="1" dirty="0">
                <a:latin typeface="Liberation Sans Narrow" panose="020B0606020202030204" pitchFamily="34" charset="0"/>
              </a:rPr>
              <a:t>Malzeme		: </a:t>
            </a:r>
            <a:r>
              <a:rPr lang="tr-TR" sz="969" dirty="0">
                <a:latin typeface="Liberation Sans Narrow" panose="020B0606020202030204" pitchFamily="34" charset="0"/>
              </a:rPr>
              <a:t>Alüminyum</a:t>
            </a:r>
          </a:p>
          <a:p>
            <a:pPr lvl="0"/>
            <a:r>
              <a:rPr lang="tr-TR" sz="969" b="1" dirty="0">
                <a:latin typeface="Liberation Sans Narrow" panose="020B0606020202030204" pitchFamily="34" charset="0"/>
              </a:rPr>
              <a:t>Sac kalınlığı		: </a:t>
            </a:r>
            <a:r>
              <a:rPr lang="tr-TR" sz="969" dirty="0">
                <a:latin typeface="Liberation Sans Narrow" panose="020B0606020202030204" pitchFamily="34" charset="0"/>
              </a:rPr>
              <a:t>1.5 mm veya 2mm</a:t>
            </a:r>
          </a:p>
          <a:p>
            <a:pPr lvl="0"/>
            <a:r>
              <a:rPr lang="tr-TR" sz="969" b="1" dirty="0">
                <a:latin typeface="Liberation Sans Narrow" panose="020B0606020202030204" pitchFamily="34" charset="0"/>
              </a:rPr>
              <a:t>Yüzey bitişi 		: </a:t>
            </a:r>
            <a:r>
              <a:rPr lang="tr-TR" sz="969" dirty="0">
                <a:latin typeface="Liberation Sans Narrow" panose="020B0606020202030204" pitchFamily="34" charset="0"/>
              </a:rPr>
              <a:t>Natürel eloksal veya Elektrostatik toz boya </a:t>
            </a:r>
          </a:p>
          <a:p>
            <a:pPr lvl="0"/>
            <a:r>
              <a:rPr lang="tr-TR" sz="969" b="1" dirty="0">
                <a:latin typeface="Liberation Sans Narrow" panose="020B0606020202030204" pitchFamily="34" charset="0"/>
              </a:rPr>
              <a:t>Renk			: </a:t>
            </a:r>
            <a:r>
              <a:rPr lang="tr-TR" sz="969" dirty="0">
                <a:latin typeface="Liberation Sans Narrow" panose="020B0606020202030204" pitchFamily="34" charset="0"/>
              </a:rPr>
              <a:t>Natürel eloksal veya RAL renk skalası </a:t>
            </a:r>
          </a:p>
          <a:p>
            <a:pPr lvl="0"/>
            <a:r>
              <a:rPr lang="tr-TR" sz="969" b="1" dirty="0">
                <a:latin typeface="Liberation Sans Narrow" panose="020B0606020202030204" pitchFamily="34" charset="0"/>
              </a:rPr>
              <a:t>Pervaz genişliği	: </a:t>
            </a:r>
            <a:r>
              <a:rPr lang="tr-TR" sz="969" dirty="0">
                <a:latin typeface="Liberation Sans Narrow" panose="020B0606020202030204" pitchFamily="34" charset="0"/>
              </a:rPr>
              <a:t>İç 40 mm / Dış 60 mm</a:t>
            </a:r>
          </a:p>
          <a:p>
            <a:pPr lvl="0"/>
            <a:r>
              <a:rPr lang="tr-TR" sz="969" b="1" dirty="0">
                <a:latin typeface="Liberation Sans Narrow" panose="020B0606020202030204" pitchFamily="34" charset="0"/>
              </a:rPr>
              <a:t>Kasa tipi		: </a:t>
            </a:r>
            <a:r>
              <a:rPr lang="tr-TR" sz="969" dirty="0">
                <a:latin typeface="Liberation Sans Narrow" panose="020B0606020202030204" pitchFamily="34" charset="0"/>
              </a:rPr>
              <a:t>Geçmeli ayarlı (30 mm ayar payı). </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Alüminyum Kasa</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23497"/>
            <a:ext cx="5426880"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0" name="Resim 9">
            <a:extLst>
              <a:ext uri="{FF2B5EF4-FFF2-40B4-BE49-F238E27FC236}">
                <a16:creationId xmlns:a16="http://schemas.microsoft.com/office/drawing/2014/main" id="{D0D9BB11-D20A-4B59-9AAA-A5FA2A13DE46}"/>
              </a:ext>
            </a:extLst>
          </p:cNvPr>
          <p:cNvPicPr/>
          <p:nvPr/>
        </p:nvPicPr>
        <p:blipFill>
          <a:blip r:embed="rId2" cstate="print"/>
          <a:srcRect/>
          <a:stretch>
            <a:fillRect/>
          </a:stretch>
        </p:blipFill>
        <p:spPr bwMode="auto">
          <a:xfrm>
            <a:off x="4005015" y="2582148"/>
            <a:ext cx="858569" cy="1679770"/>
          </a:xfrm>
          <a:prstGeom prst="rect">
            <a:avLst/>
          </a:prstGeom>
          <a:noFill/>
        </p:spPr>
      </p:pic>
      <p:pic>
        <p:nvPicPr>
          <p:cNvPr id="11" name="Resim 10">
            <a:extLst>
              <a:ext uri="{FF2B5EF4-FFF2-40B4-BE49-F238E27FC236}">
                <a16:creationId xmlns:a16="http://schemas.microsoft.com/office/drawing/2014/main" id="{573648CD-9B02-47B4-A42A-3A8D083EA53F}"/>
              </a:ext>
            </a:extLst>
          </p:cNvPr>
          <p:cNvPicPr/>
          <p:nvPr/>
        </p:nvPicPr>
        <p:blipFill>
          <a:blip r:embed="rId3" cstate="print"/>
          <a:srcRect/>
          <a:stretch>
            <a:fillRect/>
          </a:stretch>
        </p:blipFill>
        <p:spPr bwMode="auto">
          <a:xfrm>
            <a:off x="5683930" y="2599733"/>
            <a:ext cx="814168" cy="1644601"/>
          </a:xfrm>
          <a:prstGeom prst="rect">
            <a:avLst/>
          </a:prstGeom>
          <a:noFill/>
        </p:spPr>
      </p:pic>
      <p:sp>
        <p:nvSpPr>
          <p:cNvPr id="15" name="Metin kutusu 14">
            <a:extLst>
              <a:ext uri="{FF2B5EF4-FFF2-40B4-BE49-F238E27FC236}">
                <a16:creationId xmlns:a16="http://schemas.microsoft.com/office/drawing/2014/main" id="{0A47CF39-8CF4-4EBD-83BC-B6DB80F347B4}"/>
              </a:ext>
            </a:extLst>
          </p:cNvPr>
          <p:cNvSpPr txBox="1"/>
          <p:nvPr/>
        </p:nvSpPr>
        <p:spPr>
          <a:xfrm>
            <a:off x="4434298" y="4532550"/>
            <a:ext cx="1609126" cy="241476"/>
          </a:xfrm>
          <a:prstGeom prst="rect">
            <a:avLst/>
          </a:prstGeom>
          <a:noFill/>
        </p:spPr>
        <p:txBody>
          <a:bodyPr wrap="square" rtlCol="0">
            <a:spAutoFit/>
          </a:bodyPr>
          <a:lstStyle/>
          <a:p>
            <a:pPr lvl="0" algn="ctr"/>
            <a:r>
              <a:rPr lang="tr-TR" sz="969" b="1" dirty="0">
                <a:latin typeface="Liberation Sans Narrow" panose="020B0606020202030204" pitchFamily="34" charset="0"/>
              </a:rPr>
              <a:t>Alüminyum Kasa Detayları</a:t>
            </a:r>
            <a:endParaRPr lang="tr-TR" sz="969" dirty="0">
              <a:latin typeface="Liberation Sans Narrow" panose="020B0606020202030204" pitchFamily="34" charset="0"/>
            </a:endParaRPr>
          </a:p>
        </p:txBody>
      </p:sp>
      <p:pic>
        <p:nvPicPr>
          <p:cNvPr id="4" name="Resim 3">
            <a:extLst>
              <a:ext uri="{FF2B5EF4-FFF2-40B4-BE49-F238E27FC236}">
                <a16:creationId xmlns:a16="http://schemas.microsoft.com/office/drawing/2014/main" id="{A3D526BA-38B0-4900-8753-76C9B9D35D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825" y="4284855"/>
            <a:ext cx="2759267" cy="2069450"/>
          </a:xfrm>
          <a:prstGeom prst="rect">
            <a:avLst/>
          </a:prstGeom>
        </p:spPr>
      </p:pic>
      <p:pic>
        <p:nvPicPr>
          <p:cNvPr id="8" name="Resim 7">
            <a:extLst>
              <a:ext uri="{FF2B5EF4-FFF2-40B4-BE49-F238E27FC236}">
                <a16:creationId xmlns:a16="http://schemas.microsoft.com/office/drawing/2014/main" id="{787DEF56-3FC5-4E95-841A-5E91E3863A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418528" y="3467192"/>
            <a:ext cx="3134216" cy="2350662"/>
          </a:xfrm>
          <a:prstGeom prst="rect">
            <a:avLst/>
          </a:prstGeom>
        </p:spPr>
      </p:pic>
      <p:pic>
        <p:nvPicPr>
          <p:cNvPr id="18" name="Resim 17">
            <a:extLst>
              <a:ext uri="{FF2B5EF4-FFF2-40B4-BE49-F238E27FC236}">
                <a16:creationId xmlns:a16="http://schemas.microsoft.com/office/drawing/2014/main" id="{F77D6ACB-8032-4D44-BD59-8AC41FD813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531911" y="753082"/>
            <a:ext cx="2027955" cy="1520966"/>
          </a:xfrm>
          <a:prstGeom prst="rect">
            <a:avLst/>
          </a:prstGeom>
        </p:spPr>
      </p:pic>
      <p:sp>
        <p:nvSpPr>
          <p:cNvPr id="19" name="Dikdörtgen 18">
            <a:extLst>
              <a:ext uri="{FF2B5EF4-FFF2-40B4-BE49-F238E27FC236}">
                <a16:creationId xmlns:a16="http://schemas.microsoft.com/office/drawing/2014/main" id="{EFB5F43E-79E2-4153-A1E6-C08849238B76}"/>
              </a:ext>
            </a:extLst>
          </p:cNvPr>
          <p:cNvSpPr/>
          <p:nvPr/>
        </p:nvSpPr>
        <p:spPr>
          <a:xfrm>
            <a:off x="8844292" y="1162468"/>
            <a:ext cx="1386286" cy="940554"/>
          </a:xfrm>
          <a:prstGeom prst="rect">
            <a:avLst/>
          </a:prstGeom>
          <a:blipFill dpi="0" rotWithShape="1">
            <a:blip r:embed="rId7">
              <a:alphaModFix amt="15000"/>
              <a:extLst>
                <a:ext uri="{BEBA8EAE-BF5A-486C-A8C5-ECC9F3942E4B}">
                  <a14:imgProps xmlns:a14="http://schemas.microsoft.com/office/drawing/2010/main">
                    <a14:imgLayer r:embed="rId8">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20" name="Dikdörtgen 19">
            <a:extLst>
              <a:ext uri="{FF2B5EF4-FFF2-40B4-BE49-F238E27FC236}">
                <a16:creationId xmlns:a16="http://schemas.microsoft.com/office/drawing/2014/main" id="{BF16B046-B884-40E1-91FA-6002E9F705AF}"/>
              </a:ext>
            </a:extLst>
          </p:cNvPr>
          <p:cNvSpPr/>
          <p:nvPr/>
        </p:nvSpPr>
        <p:spPr>
          <a:xfrm>
            <a:off x="7939970" y="4045059"/>
            <a:ext cx="2087433" cy="1314544"/>
          </a:xfrm>
          <a:prstGeom prst="rect">
            <a:avLst/>
          </a:prstGeom>
          <a:blipFill dpi="0" rotWithShape="1">
            <a:blip r:embed="rId7">
              <a:alphaModFix amt="15000"/>
              <a:extLst>
                <a:ext uri="{BEBA8EAE-BF5A-486C-A8C5-ECC9F3942E4B}">
                  <a14:imgProps xmlns:a14="http://schemas.microsoft.com/office/drawing/2010/main">
                    <a14:imgLayer r:embed="rId8">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21" name="Dikdörtgen 20">
            <a:extLst>
              <a:ext uri="{FF2B5EF4-FFF2-40B4-BE49-F238E27FC236}">
                <a16:creationId xmlns:a16="http://schemas.microsoft.com/office/drawing/2014/main" id="{2794697D-FD42-4013-9289-7CEF2E04D65D}"/>
              </a:ext>
            </a:extLst>
          </p:cNvPr>
          <p:cNvSpPr/>
          <p:nvPr/>
        </p:nvSpPr>
        <p:spPr>
          <a:xfrm>
            <a:off x="959952" y="4636225"/>
            <a:ext cx="2000224" cy="1346121"/>
          </a:xfrm>
          <a:prstGeom prst="rect">
            <a:avLst/>
          </a:prstGeom>
          <a:blipFill dpi="0" rotWithShape="1">
            <a:blip r:embed="rId7">
              <a:alphaModFix amt="15000"/>
              <a:extLst>
                <a:ext uri="{BEBA8EAE-BF5A-486C-A8C5-ECC9F3942E4B}">
                  <a14:imgProps xmlns:a14="http://schemas.microsoft.com/office/drawing/2010/main">
                    <a14:imgLayer r:embed="rId8">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125184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Kanat Modelleri</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21" name="Resim 20">
            <a:extLst>
              <a:ext uri="{FF2B5EF4-FFF2-40B4-BE49-F238E27FC236}">
                <a16:creationId xmlns:a16="http://schemas.microsoft.com/office/drawing/2014/main" id="{536F0A86-4C06-4581-9FB4-42635B4A60B8}"/>
              </a:ext>
            </a:extLst>
          </p:cNvPr>
          <p:cNvPicPr/>
          <p:nvPr/>
        </p:nvPicPr>
        <p:blipFill>
          <a:blip r:embed="rId2" cstate="print"/>
          <a:srcRect/>
          <a:stretch>
            <a:fillRect/>
          </a:stretch>
        </p:blipFill>
        <p:spPr bwMode="auto">
          <a:xfrm>
            <a:off x="4020193" y="5006190"/>
            <a:ext cx="1010799" cy="1510390"/>
          </a:xfrm>
          <a:prstGeom prst="rect">
            <a:avLst/>
          </a:prstGeom>
          <a:noFill/>
        </p:spPr>
      </p:pic>
      <p:pic>
        <p:nvPicPr>
          <p:cNvPr id="22" name="Resim 21">
            <a:extLst>
              <a:ext uri="{FF2B5EF4-FFF2-40B4-BE49-F238E27FC236}">
                <a16:creationId xmlns:a16="http://schemas.microsoft.com/office/drawing/2014/main" id="{A6BDB8AE-F871-4679-9B55-503351E637D7}"/>
              </a:ext>
            </a:extLst>
          </p:cNvPr>
          <p:cNvPicPr/>
          <p:nvPr/>
        </p:nvPicPr>
        <p:blipFill>
          <a:blip r:embed="rId3" cstate="print"/>
          <a:srcRect/>
          <a:stretch>
            <a:fillRect/>
          </a:stretch>
        </p:blipFill>
        <p:spPr bwMode="auto">
          <a:xfrm>
            <a:off x="5003730" y="5006190"/>
            <a:ext cx="2786301" cy="1510390"/>
          </a:xfrm>
          <a:prstGeom prst="rect">
            <a:avLst/>
          </a:prstGeom>
          <a:noFill/>
        </p:spPr>
      </p:pic>
      <p:pic>
        <p:nvPicPr>
          <p:cNvPr id="23" name="Resim 22">
            <a:extLst>
              <a:ext uri="{FF2B5EF4-FFF2-40B4-BE49-F238E27FC236}">
                <a16:creationId xmlns:a16="http://schemas.microsoft.com/office/drawing/2014/main" id="{6C87FE99-5480-4CD8-834B-61DF4F9C4AA6}"/>
              </a:ext>
            </a:extLst>
          </p:cNvPr>
          <p:cNvPicPr/>
          <p:nvPr/>
        </p:nvPicPr>
        <p:blipFill>
          <a:blip r:embed="rId4" cstate="print"/>
          <a:srcRect/>
          <a:stretch>
            <a:fillRect/>
          </a:stretch>
        </p:blipFill>
        <p:spPr bwMode="auto">
          <a:xfrm>
            <a:off x="4020193" y="1859795"/>
            <a:ext cx="4891332" cy="1510390"/>
          </a:xfrm>
          <a:prstGeom prst="rect">
            <a:avLst/>
          </a:prstGeom>
          <a:noFill/>
        </p:spPr>
      </p:pic>
      <p:pic>
        <p:nvPicPr>
          <p:cNvPr id="24" name="Resim 23">
            <a:extLst>
              <a:ext uri="{FF2B5EF4-FFF2-40B4-BE49-F238E27FC236}">
                <a16:creationId xmlns:a16="http://schemas.microsoft.com/office/drawing/2014/main" id="{857F9BB7-A8E5-49A0-AEB2-727076E38F5A}"/>
              </a:ext>
            </a:extLst>
          </p:cNvPr>
          <p:cNvPicPr/>
          <p:nvPr/>
        </p:nvPicPr>
        <p:blipFill>
          <a:blip r:embed="rId5" cstate="print"/>
          <a:srcRect/>
          <a:stretch>
            <a:fillRect/>
          </a:stretch>
        </p:blipFill>
        <p:spPr bwMode="auto">
          <a:xfrm>
            <a:off x="4020193" y="3428369"/>
            <a:ext cx="4891332" cy="1510390"/>
          </a:xfrm>
          <a:prstGeom prst="rect">
            <a:avLst/>
          </a:prstGeom>
          <a:noFill/>
        </p:spPr>
      </p:pic>
    </p:spTree>
    <p:extLst>
      <p:ext uri="{BB962C8B-B14F-4D97-AF65-F5344CB8AC3E}">
        <p14:creationId xmlns:p14="http://schemas.microsoft.com/office/powerpoint/2010/main" val="1039316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Kanat Modelleri</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0" y="391"/>
            <a:ext cx="5411127"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1" name="Resim 10">
            <a:extLst>
              <a:ext uri="{FF2B5EF4-FFF2-40B4-BE49-F238E27FC236}">
                <a16:creationId xmlns:a16="http://schemas.microsoft.com/office/drawing/2014/main" id="{6B34DA3B-4DF8-4883-937F-28D165593E5A}"/>
              </a:ext>
            </a:extLst>
          </p:cNvPr>
          <p:cNvPicPr/>
          <p:nvPr/>
        </p:nvPicPr>
        <p:blipFill>
          <a:blip r:embed="rId2" cstate="print"/>
          <a:srcRect/>
          <a:stretch>
            <a:fillRect/>
          </a:stretch>
        </p:blipFill>
        <p:spPr bwMode="auto">
          <a:xfrm>
            <a:off x="3974197" y="3016928"/>
            <a:ext cx="4146915" cy="1525699"/>
          </a:xfrm>
          <a:prstGeom prst="rect">
            <a:avLst/>
          </a:prstGeom>
          <a:noFill/>
        </p:spPr>
      </p:pic>
      <p:pic>
        <p:nvPicPr>
          <p:cNvPr id="12" name="Resim 11">
            <a:extLst>
              <a:ext uri="{FF2B5EF4-FFF2-40B4-BE49-F238E27FC236}">
                <a16:creationId xmlns:a16="http://schemas.microsoft.com/office/drawing/2014/main" id="{1E3214AF-1BB9-4DBB-A846-8CC21A88A2A5}"/>
              </a:ext>
            </a:extLst>
          </p:cNvPr>
          <p:cNvPicPr/>
          <p:nvPr/>
        </p:nvPicPr>
        <p:blipFill>
          <a:blip r:embed="rId3" cstate="print"/>
          <a:srcRect/>
          <a:stretch>
            <a:fillRect/>
          </a:stretch>
        </p:blipFill>
        <p:spPr bwMode="auto">
          <a:xfrm>
            <a:off x="3974197" y="4621679"/>
            <a:ext cx="1318942" cy="1525699"/>
          </a:xfrm>
          <a:prstGeom prst="rect">
            <a:avLst/>
          </a:prstGeom>
          <a:noFill/>
        </p:spPr>
      </p:pic>
      <p:pic>
        <p:nvPicPr>
          <p:cNvPr id="13" name="Resim 12">
            <a:extLst>
              <a:ext uri="{FF2B5EF4-FFF2-40B4-BE49-F238E27FC236}">
                <a16:creationId xmlns:a16="http://schemas.microsoft.com/office/drawing/2014/main" id="{AE49568B-2F89-40A1-AFB5-547D985447E4}"/>
              </a:ext>
            </a:extLst>
          </p:cNvPr>
          <p:cNvPicPr/>
          <p:nvPr/>
        </p:nvPicPr>
        <p:blipFill>
          <a:blip r:embed="rId4" cstate="print"/>
          <a:srcRect/>
          <a:stretch>
            <a:fillRect/>
          </a:stretch>
        </p:blipFill>
        <p:spPr bwMode="auto">
          <a:xfrm>
            <a:off x="3974197" y="1416448"/>
            <a:ext cx="4146915" cy="1525699"/>
          </a:xfrm>
          <a:prstGeom prst="rect">
            <a:avLst/>
          </a:prstGeom>
          <a:noFill/>
        </p:spPr>
      </p:pic>
      <p:sp>
        <p:nvSpPr>
          <p:cNvPr id="15" name="Metin kutusu 14">
            <a:extLst>
              <a:ext uri="{FF2B5EF4-FFF2-40B4-BE49-F238E27FC236}">
                <a16:creationId xmlns:a16="http://schemas.microsoft.com/office/drawing/2014/main" id="{C043EF47-41FF-4D47-84F5-28B7ACC9FFB2}"/>
              </a:ext>
            </a:extLst>
          </p:cNvPr>
          <p:cNvSpPr txBox="1"/>
          <p:nvPr/>
        </p:nvSpPr>
        <p:spPr>
          <a:xfrm>
            <a:off x="5761337" y="5008337"/>
            <a:ext cx="1947859" cy="688907"/>
          </a:xfrm>
          <a:prstGeom prst="rect">
            <a:avLst/>
          </a:prstGeom>
          <a:noFill/>
        </p:spPr>
        <p:txBody>
          <a:bodyPr wrap="square" rtlCol="0">
            <a:spAutoFit/>
          </a:bodyPr>
          <a:lstStyle/>
          <a:p>
            <a:pPr lvl="0" algn="ctr"/>
            <a:r>
              <a:rPr lang="tr-TR" sz="969" b="1" i="1" dirty="0">
                <a:latin typeface="Liberation Sans Narrow" panose="020B0606020202030204" pitchFamily="34" charset="0"/>
              </a:rPr>
              <a:t>Kanat modellerimiz fikir vermesi amacıyla düzenlenmiş olup; istenilen mimari detaya uygun olarak tasarlanmaktadır.</a:t>
            </a:r>
            <a:endParaRPr lang="tr-TR" sz="969" i="1" dirty="0">
              <a:latin typeface="Liberation Sans Narrow" panose="020B0606020202030204" pitchFamily="34" charset="0"/>
            </a:endParaRPr>
          </a:p>
        </p:txBody>
      </p:sp>
    </p:spTree>
    <p:extLst>
      <p:ext uri="{BB962C8B-B14F-4D97-AF65-F5344CB8AC3E}">
        <p14:creationId xmlns:p14="http://schemas.microsoft.com/office/powerpoint/2010/main" val="2368624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ik Üçgen 15">
            <a:extLst>
              <a:ext uri="{FF2B5EF4-FFF2-40B4-BE49-F238E27FC236}">
                <a16:creationId xmlns:a16="http://schemas.microsoft.com/office/drawing/2014/main" id="{9C7C7D79-F27D-4B9F-BCB6-57685EC2D847}"/>
              </a:ext>
            </a:extLst>
          </p:cNvPr>
          <p:cNvSpPr/>
          <p:nvPr/>
        </p:nvSpPr>
        <p:spPr>
          <a:xfrm rot="10800000" flipH="1">
            <a:off x="1" y="802"/>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81506"/>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57" name="Resim 56">
            <a:extLst>
              <a:ext uri="{FF2B5EF4-FFF2-40B4-BE49-F238E27FC236}">
                <a16:creationId xmlns:a16="http://schemas.microsoft.com/office/drawing/2014/main" id="{5B7FE44B-67A5-44C4-B092-E7A1D52A5780}"/>
              </a:ext>
            </a:extLst>
          </p:cNvPr>
          <p:cNvPicPr preferRelativeResize="0">
            <a:picLocks/>
          </p:cNvPicPr>
          <p:nvPr/>
        </p:nvPicPr>
        <p:blipFill rotWithShape="1">
          <a:blip r:embed="rId2">
            <a:extLst>
              <a:ext uri="{28A0092B-C50C-407E-A947-70E740481C1C}">
                <a14:useLocalDpi xmlns:a14="http://schemas.microsoft.com/office/drawing/2010/main" val="0"/>
              </a:ext>
            </a:extLst>
          </a:blip>
          <a:srcRect l="11660" r="13783"/>
          <a:stretch/>
        </p:blipFill>
        <p:spPr>
          <a:xfrm rot="5400000">
            <a:off x="4075737" y="947561"/>
            <a:ext cx="4040529" cy="4747846"/>
          </a:xfrm>
          <a:prstGeom prst="rect">
            <a:avLst/>
          </a:prstGeom>
        </p:spPr>
      </p:pic>
      <p:sp>
        <p:nvSpPr>
          <p:cNvPr id="9" name="Metin kutusu 8">
            <a:extLst>
              <a:ext uri="{FF2B5EF4-FFF2-40B4-BE49-F238E27FC236}">
                <a16:creationId xmlns:a16="http://schemas.microsoft.com/office/drawing/2014/main" id="{4E8F2582-6626-4A1B-B06F-72D9796B3DDB}"/>
              </a:ext>
            </a:extLst>
          </p:cNvPr>
          <p:cNvSpPr txBox="1"/>
          <p:nvPr/>
        </p:nvSpPr>
        <p:spPr>
          <a:xfrm>
            <a:off x="396000" y="5977786"/>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Taahhüt</a:t>
            </a:r>
          </a:p>
        </p:txBody>
      </p:sp>
      <p:sp>
        <p:nvSpPr>
          <p:cNvPr id="8" name="Dikdörtgen 7">
            <a:extLst>
              <a:ext uri="{FF2B5EF4-FFF2-40B4-BE49-F238E27FC236}">
                <a16:creationId xmlns:a16="http://schemas.microsoft.com/office/drawing/2014/main" id="{627CBF9D-2881-4FA7-A39E-D2EE005AE442}"/>
              </a:ext>
            </a:extLst>
          </p:cNvPr>
          <p:cNvSpPr/>
          <p:nvPr/>
        </p:nvSpPr>
        <p:spPr>
          <a:xfrm>
            <a:off x="3818794" y="1791155"/>
            <a:ext cx="4540919" cy="3097368"/>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753605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Kapı Tipleri</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2178"/>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0" name="Metin kutusu 9">
            <a:extLst>
              <a:ext uri="{FF2B5EF4-FFF2-40B4-BE49-F238E27FC236}">
                <a16:creationId xmlns:a16="http://schemas.microsoft.com/office/drawing/2014/main" id="{AEB70B3E-2ECD-464D-A6B9-F69BEEBE12DB}"/>
              </a:ext>
            </a:extLst>
          </p:cNvPr>
          <p:cNvSpPr txBox="1"/>
          <p:nvPr/>
        </p:nvSpPr>
        <p:spPr>
          <a:xfrm>
            <a:off x="3898672" y="1714091"/>
            <a:ext cx="2329752"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Kayar Kapılar</a:t>
            </a:r>
          </a:p>
        </p:txBody>
      </p:sp>
      <p:pic>
        <p:nvPicPr>
          <p:cNvPr id="18" name="Resim 17">
            <a:extLst>
              <a:ext uri="{FF2B5EF4-FFF2-40B4-BE49-F238E27FC236}">
                <a16:creationId xmlns:a16="http://schemas.microsoft.com/office/drawing/2014/main" id="{7233549C-3A69-48E9-A26A-A1A6BF8DF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0227" y="3954349"/>
            <a:ext cx="1569696" cy="2095516"/>
          </a:xfrm>
          <a:prstGeom prst="rect">
            <a:avLst/>
          </a:prstGeom>
        </p:spPr>
      </p:pic>
      <p:sp>
        <p:nvSpPr>
          <p:cNvPr id="19" name="Metin kutusu 18">
            <a:extLst>
              <a:ext uri="{FF2B5EF4-FFF2-40B4-BE49-F238E27FC236}">
                <a16:creationId xmlns:a16="http://schemas.microsoft.com/office/drawing/2014/main" id="{B2FE5A70-B08C-4501-982A-869ABCCC7AF3}"/>
              </a:ext>
            </a:extLst>
          </p:cNvPr>
          <p:cNvSpPr txBox="1"/>
          <p:nvPr/>
        </p:nvSpPr>
        <p:spPr>
          <a:xfrm>
            <a:off x="3934753" y="4186897"/>
            <a:ext cx="2590814"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Katlanır Kapılar</a:t>
            </a:r>
          </a:p>
        </p:txBody>
      </p:sp>
      <p:pic>
        <p:nvPicPr>
          <p:cNvPr id="20" name="Resim 19">
            <a:extLst>
              <a:ext uri="{FF2B5EF4-FFF2-40B4-BE49-F238E27FC236}">
                <a16:creationId xmlns:a16="http://schemas.microsoft.com/office/drawing/2014/main" id="{FE5A3A99-01FA-43F3-A0B1-A7D4DEA47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891" y="1587308"/>
            <a:ext cx="1996033" cy="1497025"/>
          </a:xfrm>
          <a:prstGeom prst="rect">
            <a:avLst/>
          </a:prstGeom>
        </p:spPr>
      </p:pic>
      <p:sp>
        <p:nvSpPr>
          <p:cNvPr id="21" name="Metin kutusu 20">
            <a:extLst>
              <a:ext uri="{FF2B5EF4-FFF2-40B4-BE49-F238E27FC236}">
                <a16:creationId xmlns:a16="http://schemas.microsoft.com/office/drawing/2014/main" id="{5E75A1FD-BF14-4F46-95B3-0300DFEC3863}"/>
              </a:ext>
            </a:extLst>
          </p:cNvPr>
          <p:cNvSpPr txBox="1"/>
          <p:nvPr/>
        </p:nvSpPr>
        <p:spPr>
          <a:xfrm>
            <a:off x="4099968" y="2197899"/>
            <a:ext cx="1996033" cy="838050"/>
          </a:xfrm>
          <a:prstGeom prst="rect">
            <a:avLst/>
          </a:prstGeom>
          <a:noFill/>
        </p:spPr>
        <p:txBody>
          <a:bodyPr wrap="square" rtlCol="0">
            <a:spAutoFit/>
          </a:bodyPr>
          <a:lstStyle/>
          <a:p>
            <a:pPr lvl="0"/>
            <a:r>
              <a:rPr lang="tr-TR" sz="969" b="1" dirty="0">
                <a:latin typeface="Liberation Sans Narrow" panose="020B0606020202030204" pitchFamily="34" charset="0"/>
              </a:rPr>
              <a:t>Mekanı en uygun şekilde değerlendirme yöntemlerinden biri de kayar kapılardır. Eğer proje uygun ise </a:t>
            </a:r>
            <a:r>
              <a:rPr lang="tr-TR" sz="969" b="1" dirty="0" err="1">
                <a:latin typeface="Liberation Sans Narrow" panose="020B0606020202030204" pitchFamily="34" charset="0"/>
              </a:rPr>
              <a:t>swing</a:t>
            </a:r>
            <a:r>
              <a:rPr lang="tr-TR" sz="969" b="1" dirty="0">
                <a:latin typeface="Liberation Sans Narrow" panose="020B0606020202030204" pitchFamily="34" charset="0"/>
              </a:rPr>
              <a:t> kapıların açılırken kapladığı alanı minimize etmektedir.</a:t>
            </a:r>
            <a:endParaRPr lang="tr-TR" sz="969" dirty="0">
              <a:latin typeface="Liberation Sans Narrow" panose="020B0606020202030204" pitchFamily="34" charset="0"/>
            </a:endParaRPr>
          </a:p>
        </p:txBody>
      </p:sp>
      <p:sp>
        <p:nvSpPr>
          <p:cNvPr id="22" name="Metin kutusu 21">
            <a:extLst>
              <a:ext uri="{FF2B5EF4-FFF2-40B4-BE49-F238E27FC236}">
                <a16:creationId xmlns:a16="http://schemas.microsoft.com/office/drawing/2014/main" id="{57F3C1C7-4658-4963-8C62-274F832D1266}"/>
              </a:ext>
            </a:extLst>
          </p:cNvPr>
          <p:cNvSpPr txBox="1"/>
          <p:nvPr/>
        </p:nvSpPr>
        <p:spPr>
          <a:xfrm>
            <a:off x="4151644" y="4663609"/>
            <a:ext cx="1996033" cy="838050"/>
          </a:xfrm>
          <a:prstGeom prst="rect">
            <a:avLst/>
          </a:prstGeom>
          <a:noFill/>
        </p:spPr>
        <p:txBody>
          <a:bodyPr wrap="square" rtlCol="0">
            <a:spAutoFit/>
          </a:bodyPr>
          <a:lstStyle/>
          <a:p>
            <a:pPr lvl="0"/>
            <a:r>
              <a:rPr lang="tr-TR" sz="969" b="1" dirty="0">
                <a:latin typeface="Liberation Sans Narrow" panose="020B0606020202030204" pitchFamily="34" charset="0"/>
              </a:rPr>
              <a:t>Özelikle dar alanlarda kapı kanadının açılırken kullandığı alanı azaltmak için tasarlanmış kapı tipleridir. Projenin uygunluğuna göre değerlendirilmektedir.</a:t>
            </a:r>
            <a:endParaRPr lang="tr-TR" sz="969" dirty="0">
              <a:latin typeface="Liberation Sans Narrow" panose="020B0606020202030204" pitchFamily="34" charset="0"/>
            </a:endParaRPr>
          </a:p>
        </p:txBody>
      </p:sp>
      <p:sp>
        <p:nvSpPr>
          <p:cNvPr id="15" name="Dikdörtgen 14">
            <a:extLst>
              <a:ext uri="{FF2B5EF4-FFF2-40B4-BE49-F238E27FC236}">
                <a16:creationId xmlns:a16="http://schemas.microsoft.com/office/drawing/2014/main" id="{055C8468-BB10-4715-8EDB-9FD49BF1588B}"/>
              </a:ext>
            </a:extLst>
          </p:cNvPr>
          <p:cNvSpPr/>
          <p:nvPr/>
        </p:nvSpPr>
        <p:spPr>
          <a:xfrm>
            <a:off x="6588731" y="1720817"/>
            <a:ext cx="1753397" cy="1216432"/>
          </a:xfrm>
          <a:prstGeom prst="rect">
            <a:avLst/>
          </a:prstGeom>
          <a:blipFill dpi="0" rotWithShape="1">
            <a:blip r:embed="rId4">
              <a:alphaModFix amt="15000"/>
              <a:extLst>
                <a:ext uri="{BEBA8EAE-BF5A-486C-A8C5-ECC9F3942E4B}">
                  <a14:imgProps xmlns:a14="http://schemas.microsoft.com/office/drawing/2010/main">
                    <a14:imgLayer r:embed="rId5">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23" name="Dikdörtgen 22">
            <a:extLst>
              <a:ext uri="{FF2B5EF4-FFF2-40B4-BE49-F238E27FC236}">
                <a16:creationId xmlns:a16="http://schemas.microsoft.com/office/drawing/2014/main" id="{7B83470A-8C5C-4233-9553-B5EDABE007EA}"/>
              </a:ext>
            </a:extLst>
          </p:cNvPr>
          <p:cNvSpPr/>
          <p:nvPr/>
        </p:nvSpPr>
        <p:spPr>
          <a:xfrm>
            <a:off x="6973119" y="4610676"/>
            <a:ext cx="1316676" cy="922760"/>
          </a:xfrm>
          <a:prstGeom prst="rect">
            <a:avLst/>
          </a:prstGeom>
          <a:blipFill dpi="0" rotWithShape="1">
            <a:blip r:embed="rId4">
              <a:alphaModFix amt="15000"/>
              <a:extLst>
                <a:ext uri="{BEBA8EAE-BF5A-486C-A8C5-ECC9F3942E4B}">
                  <a14:imgProps xmlns:a14="http://schemas.microsoft.com/office/drawing/2010/main">
                    <a14:imgLayer r:embed="rId5">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2250684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3" name="Metin kutusu 12">
            <a:extLst>
              <a:ext uri="{FF2B5EF4-FFF2-40B4-BE49-F238E27FC236}">
                <a16:creationId xmlns:a16="http://schemas.microsoft.com/office/drawing/2014/main" id="{99FE0780-462F-4CB4-940E-8F0A32405639}"/>
              </a:ext>
            </a:extLst>
          </p:cNvPr>
          <p:cNvSpPr txBox="1"/>
          <p:nvPr/>
        </p:nvSpPr>
        <p:spPr>
          <a:xfrm>
            <a:off x="3948913" y="1997967"/>
            <a:ext cx="4312995" cy="539763"/>
          </a:xfrm>
          <a:prstGeom prst="rect">
            <a:avLst/>
          </a:prstGeom>
          <a:noFill/>
        </p:spPr>
        <p:txBody>
          <a:bodyPr wrap="square" rtlCol="0">
            <a:spAutoFit/>
          </a:bodyPr>
          <a:lstStyle/>
          <a:p>
            <a:pPr lvl="0"/>
            <a:r>
              <a:rPr lang="tr-TR" sz="969" b="1" dirty="0">
                <a:latin typeface="Liberation Sans Narrow" panose="020B0606020202030204" pitchFamily="34" charset="0"/>
              </a:rPr>
              <a:t>Malzeme		: </a:t>
            </a:r>
            <a:r>
              <a:rPr lang="tr-TR" sz="969" dirty="0">
                <a:latin typeface="Liberation Sans Narrow" panose="020B0606020202030204" pitchFamily="34" charset="0"/>
              </a:rPr>
              <a:t>3+3 mm lamine veya 4 veya 6 mm </a:t>
            </a:r>
            <a:r>
              <a:rPr lang="tr-TR" sz="969" dirty="0" err="1">
                <a:latin typeface="Liberation Sans Narrow" panose="020B0606020202030204" pitchFamily="34" charset="0"/>
              </a:rPr>
              <a:t>temperli</a:t>
            </a:r>
            <a:endParaRPr lang="tr-TR" sz="969" dirty="0">
              <a:latin typeface="Liberation Sans Narrow" panose="020B0606020202030204" pitchFamily="34" charset="0"/>
            </a:endParaRPr>
          </a:p>
          <a:p>
            <a:pPr lvl="0"/>
            <a:r>
              <a:rPr lang="tr-TR" sz="969" dirty="0">
                <a:latin typeface="Liberation Sans Narrow" panose="020B0606020202030204" pitchFamily="34" charset="0"/>
              </a:rPr>
              <a:t>		  (tercihe bağlı olarak farklı cam seçenekleri de sunulabilir)</a:t>
            </a:r>
          </a:p>
          <a:p>
            <a:pPr lvl="0"/>
            <a:r>
              <a:rPr lang="tr-TR" sz="969" b="1" dirty="0">
                <a:latin typeface="Liberation Sans Narrow" panose="020B0606020202030204" pitchFamily="34" charset="0"/>
              </a:rPr>
              <a:t>Uygulama şekli	: </a:t>
            </a:r>
            <a:r>
              <a:rPr lang="tr-TR" sz="969" dirty="0">
                <a:latin typeface="Liberation Sans Narrow" panose="020B0606020202030204" pitchFamily="34" charset="0"/>
              </a:rPr>
              <a:t>Kare/Dikdörtgen/Yuvarlak (tercihe bağlı</a:t>
            </a:r>
            <a:r>
              <a:rPr lang="tr-TR" sz="969" b="1" dirty="0">
                <a:latin typeface="Liberation Sans Narrow" panose="020B0606020202030204" pitchFamily="34" charset="0"/>
              </a:rPr>
              <a:t>)</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Ayrıntılar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28733"/>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75717" y="6162954"/>
            <a:ext cx="5416282"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9" name="Metin kutusu 8">
            <a:extLst>
              <a:ext uri="{FF2B5EF4-FFF2-40B4-BE49-F238E27FC236}">
                <a16:creationId xmlns:a16="http://schemas.microsoft.com/office/drawing/2014/main" id="{CF010FE5-CAE4-4242-82DA-BEBC6EDE37E0}"/>
              </a:ext>
            </a:extLst>
          </p:cNvPr>
          <p:cNvSpPr txBox="1"/>
          <p:nvPr/>
        </p:nvSpPr>
        <p:spPr>
          <a:xfrm>
            <a:off x="3910745" y="3391931"/>
            <a:ext cx="3504335" cy="688907"/>
          </a:xfrm>
          <a:prstGeom prst="rect">
            <a:avLst/>
          </a:prstGeom>
          <a:noFill/>
        </p:spPr>
        <p:txBody>
          <a:bodyPr wrap="square" rtlCol="0">
            <a:spAutoFit/>
          </a:bodyPr>
          <a:lstStyle/>
          <a:p>
            <a:pPr lvl="0"/>
            <a:r>
              <a:rPr lang="tr-TR" sz="969" b="1" dirty="0">
                <a:latin typeface="Liberation Sans Narrow" panose="020B0606020202030204" pitchFamily="34" charset="0"/>
              </a:rPr>
              <a:t>Malzeme		: </a:t>
            </a:r>
            <a:r>
              <a:rPr lang="tr-TR" sz="969" dirty="0">
                <a:latin typeface="Liberation Sans Narrow" panose="020B0606020202030204" pitchFamily="34" charset="0"/>
              </a:rPr>
              <a:t>Sac Kasa</a:t>
            </a:r>
          </a:p>
          <a:p>
            <a:pPr lvl="0"/>
            <a:r>
              <a:rPr lang="tr-TR" sz="969" b="1" dirty="0">
                <a:latin typeface="Liberation Sans Narrow" panose="020B0606020202030204" pitchFamily="34" charset="0"/>
              </a:rPr>
              <a:t>Uygulama şekli	: </a:t>
            </a:r>
            <a:r>
              <a:rPr lang="tr-TR" sz="969" dirty="0">
                <a:latin typeface="Liberation Sans Narrow" panose="020B0606020202030204" pitchFamily="34" charset="0"/>
              </a:rPr>
              <a:t>Geçme menteşe </a:t>
            </a:r>
          </a:p>
          <a:p>
            <a:pPr lvl="0"/>
            <a:r>
              <a:rPr lang="tr-TR" sz="969" b="1" dirty="0">
                <a:latin typeface="Liberation Sans Narrow" panose="020B0606020202030204" pitchFamily="34" charset="0"/>
              </a:rPr>
              <a:t>Tip 		:</a:t>
            </a:r>
            <a:r>
              <a:rPr lang="tr-TR" sz="969" dirty="0">
                <a:latin typeface="Liberation Sans Narrow" panose="020B0606020202030204" pitchFamily="34" charset="0"/>
              </a:rPr>
              <a:t> Dtec 11, Dtec 12 veya Dtec 31</a:t>
            </a:r>
            <a:endParaRPr lang="tr-TR" sz="969" b="1" dirty="0">
              <a:latin typeface="Liberation Sans Narrow" panose="020B0606020202030204" pitchFamily="34" charset="0"/>
            </a:endParaRPr>
          </a:p>
          <a:p>
            <a:pPr lvl="0"/>
            <a:r>
              <a:rPr lang="tr-TR" sz="969" b="1" dirty="0">
                <a:latin typeface="Liberation Sans Narrow" panose="020B0606020202030204" pitchFamily="34" charset="0"/>
              </a:rPr>
              <a:t>Kasa tipi		: </a:t>
            </a:r>
            <a:r>
              <a:rPr lang="tr-TR" sz="969" dirty="0">
                <a:latin typeface="Liberation Sans Narrow" panose="020B0606020202030204" pitchFamily="34" charset="0"/>
              </a:rPr>
              <a:t>Cepli</a:t>
            </a:r>
          </a:p>
        </p:txBody>
      </p:sp>
      <p:grpSp>
        <p:nvGrpSpPr>
          <p:cNvPr id="2" name="Group 4">
            <a:extLst>
              <a:ext uri="{FF2B5EF4-FFF2-40B4-BE49-F238E27FC236}">
                <a16:creationId xmlns:a16="http://schemas.microsoft.com/office/drawing/2014/main" id="{AFEA3478-F607-423E-9739-697F261F089D}"/>
              </a:ext>
            </a:extLst>
          </p:cNvPr>
          <p:cNvGrpSpPr>
            <a:grpSpLocks/>
          </p:cNvGrpSpPr>
          <p:nvPr/>
        </p:nvGrpSpPr>
        <p:grpSpPr bwMode="auto">
          <a:xfrm>
            <a:off x="4271647" y="4245979"/>
            <a:ext cx="792407" cy="812190"/>
            <a:chOff x="0" y="0"/>
            <a:chExt cx="117" cy="127"/>
          </a:xfrm>
        </p:grpSpPr>
        <p:pic>
          <p:nvPicPr>
            <p:cNvPr id="1027" name="Picture 3">
              <a:extLst>
                <a:ext uri="{FF2B5EF4-FFF2-40B4-BE49-F238E27FC236}">
                  <a16:creationId xmlns:a16="http://schemas.microsoft.com/office/drawing/2014/main" id="{6C9A6E2D-2286-4DB8-8C12-BEDDBFCF89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 cy="1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3">
              <a:extLst>
                <a:ext uri="{FF2B5EF4-FFF2-40B4-BE49-F238E27FC236}">
                  <a16:creationId xmlns:a16="http://schemas.microsoft.com/office/drawing/2014/main" id="{95D11C4E-9224-4EA5-A771-CE048DF47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 y="33"/>
              <a:ext cx="52" cy="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4">
            <a:extLst>
              <a:ext uri="{FF2B5EF4-FFF2-40B4-BE49-F238E27FC236}">
                <a16:creationId xmlns:a16="http://schemas.microsoft.com/office/drawing/2014/main" id="{F06793C9-9C5D-4DD1-9A9B-D63BEF70AF6F}"/>
              </a:ext>
            </a:extLst>
          </p:cNvPr>
          <p:cNvGrpSpPr>
            <a:grpSpLocks/>
          </p:cNvGrpSpPr>
          <p:nvPr/>
        </p:nvGrpSpPr>
        <p:grpSpPr bwMode="auto">
          <a:xfrm>
            <a:off x="5539848" y="4215212"/>
            <a:ext cx="792407" cy="812190"/>
            <a:chOff x="0" y="0"/>
            <a:chExt cx="117" cy="127"/>
          </a:xfrm>
        </p:grpSpPr>
        <p:pic>
          <p:nvPicPr>
            <p:cNvPr id="18" name="Picture 3">
              <a:extLst>
                <a:ext uri="{FF2B5EF4-FFF2-40B4-BE49-F238E27FC236}">
                  <a16:creationId xmlns:a16="http://schemas.microsoft.com/office/drawing/2014/main" id="{986EFD48-CE2E-41B6-B62B-4AE092DCD6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 cy="1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a:extLst>
                <a:ext uri="{FF2B5EF4-FFF2-40B4-BE49-F238E27FC236}">
                  <a16:creationId xmlns:a16="http://schemas.microsoft.com/office/drawing/2014/main" id="{8D945243-9272-47BF-88C4-BE6BC1E60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 y="33"/>
              <a:ext cx="52" cy="68"/>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Resim 4">
            <a:extLst>
              <a:ext uri="{FF2B5EF4-FFF2-40B4-BE49-F238E27FC236}">
                <a16:creationId xmlns:a16="http://schemas.microsoft.com/office/drawing/2014/main" id="{684EA492-75E0-40D1-B2F9-98A44A1BF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2154" y="4078200"/>
            <a:ext cx="1268200" cy="1086216"/>
          </a:xfrm>
          <a:prstGeom prst="rect">
            <a:avLst/>
          </a:prstGeom>
        </p:spPr>
      </p:pic>
      <p:sp>
        <p:nvSpPr>
          <p:cNvPr id="23" name="Metin kutusu 22">
            <a:extLst>
              <a:ext uri="{FF2B5EF4-FFF2-40B4-BE49-F238E27FC236}">
                <a16:creationId xmlns:a16="http://schemas.microsoft.com/office/drawing/2014/main" id="{B54E9661-75FA-400F-A0FE-3F975D8C86D6}"/>
              </a:ext>
            </a:extLst>
          </p:cNvPr>
          <p:cNvSpPr txBox="1"/>
          <p:nvPr/>
        </p:nvSpPr>
        <p:spPr>
          <a:xfrm>
            <a:off x="3948912" y="5356227"/>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Dtec 11 Menteşe</a:t>
            </a:r>
            <a:endParaRPr lang="tr-TR" sz="969" dirty="0">
              <a:latin typeface="Liberation Sans Narrow" panose="020B0606020202030204" pitchFamily="34" charset="0"/>
            </a:endParaRPr>
          </a:p>
        </p:txBody>
      </p:sp>
      <p:sp>
        <p:nvSpPr>
          <p:cNvPr id="24" name="Metin kutusu 23">
            <a:extLst>
              <a:ext uri="{FF2B5EF4-FFF2-40B4-BE49-F238E27FC236}">
                <a16:creationId xmlns:a16="http://schemas.microsoft.com/office/drawing/2014/main" id="{0920DC87-9E3B-4AEE-8212-E26129E14578}"/>
              </a:ext>
            </a:extLst>
          </p:cNvPr>
          <p:cNvSpPr txBox="1"/>
          <p:nvPr/>
        </p:nvSpPr>
        <p:spPr>
          <a:xfrm>
            <a:off x="5358489" y="5356227"/>
            <a:ext cx="1156744" cy="241476"/>
          </a:xfrm>
          <a:prstGeom prst="rect">
            <a:avLst/>
          </a:prstGeom>
          <a:noFill/>
        </p:spPr>
        <p:txBody>
          <a:bodyPr wrap="square" rtlCol="0">
            <a:spAutoFit/>
          </a:bodyPr>
          <a:lstStyle/>
          <a:p>
            <a:pPr lvl="0" algn="ctr"/>
            <a:r>
              <a:rPr lang="tr-TR" sz="969" b="1" dirty="0">
                <a:latin typeface="Liberation Sans Narrow" panose="020B0606020202030204" pitchFamily="34" charset="0"/>
              </a:rPr>
              <a:t>Dtec 12 Menteşe</a:t>
            </a:r>
            <a:endParaRPr lang="tr-TR" sz="969" dirty="0">
              <a:latin typeface="Liberation Sans Narrow" panose="020B0606020202030204" pitchFamily="34" charset="0"/>
            </a:endParaRPr>
          </a:p>
        </p:txBody>
      </p:sp>
      <p:sp>
        <p:nvSpPr>
          <p:cNvPr id="25" name="Metin kutusu 24">
            <a:extLst>
              <a:ext uri="{FF2B5EF4-FFF2-40B4-BE49-F238E27FC236}">
                <a16:creationId xmlns:a16="http://schemas.microsoft.com/office/drawing/2014/main" id="{29AF7DE3-F63B-45E3-9D94-27935F3AD4C1}"/>
              </a:ext>
            </a:extLst>
          </p:cNvPr>
          <p:cNvSpPr txBox="1"/>
          <p:nvPr/>
        </p:nvSpPr>
        <p:spPr>
          <a:xfrm>
            <a:off x="6707881" y="5356227"/>
            <a:ext cx="1156744" cy="241476"/>
          </a:xfrm>
          <a:prstGeom prst="rect">
            <a:avLst/>
          </a:prstGeom>
          <a:noFill/>
        </p:spPr>
        <p:txBody>
          <a:bodyPr wrap="square" rtlCol="0">
            <a:spAutoFit/>
          </a:bodyPr>
          <a:lstStyle/>
          <a:p>
            <a:pPr lvl="0" algn="ctr"/>
            <a:r>
              <a:rPr lang="tr-TR" sz="969" b="1" dirty="0">
                <a:latin typeface="Liberation Sans Narrow" panose="020B0606020202030204" pitchFamily="34" charset="0"/>
              </a:rPr>
              <a:t>Dtec 31 Menteşe</a:t>
            </a:r>
            <a:endParaRPr lang="tr-TR" sz="969" dirty="0">
              <a:latin typeface="Liberation Sans Narrow" panose="020B0606020202030204" pitchFamily="34" charset="0"/>
            </a:endParaRPr>
          </a:p>
        </p:txBody>
      </p:sp>
      <p:sp>
        <p:nvSpPr>
          <p:cNvPr id="35" name="Metin kutusu 34">
            <a:extLst>
              <a:ext uri="{FF2B5EF4-FFF2-40B4-BE49-F238E27FC236}">
                <a16:creationId xmlns:a16="http://schemas.microsoft.com/office/drawing/2014/main" id="{EB0CE8F7-0232-494A-8161-8050C5EE7B42}"/>
              </a:ext>
            </a:extLst>
          </p:cNvPr>
          <p:cNvSpPr txBox="1"/>
          <p:nvPr/>
        </p:nvSpPr>
        <p:spPr>
          <a:xfrm>
            <a:off x="3898671" y="1597819"/>
            <a:ext cx="3839500"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Cam</a:t>
            </a:r>
          </a:p>
        </p:txBody>
      </p:sp>
      <p:sp>
        <p:nvSpPr>
          <p:cNvPr id="36" name="Metin kutusu 35">
            <a:extLst>
              <a:ext uri="{FF2B5EF4-FFF2-40B4-BE49-F238E27FC236}">
                <a16:creationId xmlns:a16="http://schemas.microsoft.com/office/drawing/2014/main" id="{BB1AFE52-6163-4F63-A616-47AA4999E0C9}"/>
              </a:ext>
            </a:extLst>
          </p:cNvPr>
          <p:cNvSpPr txBox="1"/>
          <p:nvPr/>
        </p:nvSpPr>
        <p:spPr>
          <a:xfrm>
            <a:off x="3883077" y="3092853"/>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Sac Kasa Menteşe Uygulamaları</a:t>
            </a:r>
          </a:p>
        </p:txBody>
      </p:sp>
    </p:spTree>
    <p:extLst>
      <p:ext uri="{BB962C8B-B14F-4D97-AF65-F5344CB8AC3E}">
        <p14:creationId xmlns:p14="http://schemas.microsoft.com/office/powerpoint/2010/main" val="417253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ik Üçgen 15">
            <a:extLst>
              <a:ext uri="{FF2B5EF4-FFF2-40B4-BE49-F238E27FC236}">
                <a16:creationId xmlns:a16="http://schemas.microsoft.com/office/drawing/2014/main" id="{9C7C7D79-F27D-4B9F-BCB6-57685EC2D847}"/>
              </a:ext>
            </a:extLst>
          </p:cNvPr>
          <p:cNvSpPr/>
          <p:nvPr/>
        </p:nvSpPr>
        <p:spPr>
          <a:xfrm rot="10800000" flipH="1">
            <a:off x="1" y="-1"/>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9" name="Resim 8">
            <a:extLst>
              <a:ext uri="{FF2B5EF4-FFF2-40B4-BE49-F238E27FC236}">
                <a16:creationId xmlns:a16="http://schemas.microsoft.com/office/drawing/2014/main" id="{FA203DE1-4A57-475A-845C-DF07BF3A1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2077" y="1648559"/>
            <a:ext cx="4747846" cy="3560885"/>
          </a:xfrm>
          <a:prstGeom prst="rect">
            <a:avLst/>
          </a:prstGeom>
        </p:spPr>
      </p:pic>
      <p:sp>
        <p:nvSpPr>
          <p:cNvPr id="11" name="Metin kutusu 10">
            <a:extLst>
              <a:ext uri="{FF2B5EF4-FFF2-40B4-BE49-F238E27FC236}">
                <a16:creationId xmlns:a16="http://schemas.microsoft.com/office/drawing/2014/main" id="{D9C01846-FE0F-475F-BC05-CB6718F8CAF7}"/>
              </a:ext>
            </a:extLst>
          </p:cNvPr>
          <p:cNvSpPr txBox="1"/>
          <p:nvPr/>
        </p:nvSpPr>
        <p:spPr>
          <a:xfrm>
            <a:off x="396000" y="5977786"/>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Uygulama</a:t>
            </a:r>
          </a:p>
        </p:txBody>
      </p:sp>
      <p:sp>
        <p:nvSpPr>
          <p:cNvPr id="8" name="Dikdörtgen 7">
            <a:extLst>
              <a:ext uri="{FF2B5EF4-FFF2-40B4-BE49-F238E27FC236}">
                <a16:creationId xmlns:a16="http://schemas.microsoft.com/office/drawing/2014/main" id="{3DC6D4B0-A454-4985-B8EF-1C067F4816F1}"/>
              </a:ext>
            </a:extLst>
          </p:cNvPr>
          <p:cNvSpPr/>
          <p:nvPr/>
        </p:nvSpPr>
        <p:spPr>
          <a:xfrm>
            <a:off x="3722077" y="1791156"/>
            <a:ext cx="4747846" cy="3308383"/>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889260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3" name="Metin kutusu 12">
            <a:extLst>
              <a:ext uri="{FF2B5EF4-FFF2-40B4-BE49-F238E27FC236}">
                <a16:creationId xmlns:a16="http://schemas.microsoft.com/office/drawing/2014/main" id="{99FE0780-462F-4CB4-940E-8F0A32405639}"/>
              </a:ext>
            </a:extLst>
          </p:cNvPr>
          <p:cNvSpPr txBox="1"/>
          <p:nvPr/>
        </p:nvSpPr>
        <p:spPr>
          <a:xfrm>
            <a:off x="3856569" y="1967338"/>
            <a:ext cx="4304997" cy="1583767"/>
          </a:xfrm>
          <a:prstGeom prst="rect">
            <a:avLst/>
          </a:prstGeom>
          <a:noFill/>
        </p:spPr>
        <p:txBody>
          <a:bodyPr wrap="square" rtlCol="0">
            <a:spAutoFit/>
          </a:bodyPr>
          <a:lstStyle/>
          <a:p>
            <a:pPr lvl="0"/>
            <a:r>
              <a:rPr lang="tr-TR" sz="969" b="1" dirty="0"/>
              <a:t>  </a:t>
            </a:r>
            <a:r>
              <a:rPr lang="tr-TR" sz="969" b="1" dirty="0">
                <a:latin typeface="Liberation Sans Narrow" panose="020B0606020202030204" pitchFamily="34" charset="0"/>
              </a:rPr>
              <a:t>Kelebek menteşe</a:t>
            </a:r>
          </a:p>
          <a:p>
            <a:pPr lvl="0"/>
            <a:r>
              <a:rPr lang="tr-TR" sz="969" b="1" dirty="0">
                <a:latin typeface="Liberation Sans Narrow" panose="020B0606020202030204" pitchFamily="34" charset="0"/>
              </a:rPr>
              <a:t>  Yaprak menteşe sabit milli</a:t>
            </a:r>
          </a:p>
          <a:p>
            <a:pPr lvl="0"/>
            <a:r>
              <a:rPr lang="tr-TR" sz="969" b="1" dirty="0">
                <a:latin typeface="Liberation Sans Narrow" panose="020B0606020202030204" pitchFamily="34" charset="0"/>
              </a:rPr>
              <a:t>  Yaprak menteşe hareketli milli</a:t>
            </a:r>
          </a:p>
          <a:p>
            <a:pPr lvl="0"/>
            <a:r>
              <a:rPr lang="tr-TR" sz="969" b="1" dirty="0">
                <a:latin typeface="Liberation Sans Narrow" panose="020B0606020202030204" pitchFamily="34" charset="0"/>
              </a:rPr>
              <a:t>  Cepli/geçme menteşe </a:t>
            </a:r>
          </a:p>
          <a:p>
            <a:pPr lvl="0"/>
            <a:r>
              <a:rPr lang="tr-TR" sz="969" b="1" dirty="0">
                <a:latin typeface="Liberation Sans Narrow" panose="020B0606020202030204" pitchFamily="34" charset="0"/>
              </a:rPr>
              <a:t>  Çarpma menteşe</a:t>
            </a:r>
          </a:p>
          <a:p>
            <a:pPr lvl="0"/>
            <a:r>
              <a:rPr lang="tr-TR" sz="969" b="1" dirty="0">
                <a:latin typeface="Liberation Sans Narrow" panose="020B0606020202030204" pitchFamily="34" charset="0"/>
              </a:rPr>
              <a:t>  Gizli menteşe</a:t>
            </a:r>
          </a:p>
          <a:p>
            <a:pPr lvl="0"/>
            <a:endParaRPr lang="tr-TR" sz="969" b="1" dirty="0">
              <a:latin typeface="Liberation Sans Narrow" panose="020B0606020202030204" pitchFamily="34" charset="0"/>
            </a:endParaRPr>
          </a:p>
          <a:p>
            <a:pPr lvl="0"/>
            <a:r>
              <a:rPr lang="tr-TR" sz="969" b="1" i="1" dirty="0">
                <a:latin typeface="Liberation Sans Narrow" panose="020B0606020202030204" pitchFamily="34" charset="0"/>
              </a:rPr>
              <a:t>  · Sac kasalı kapılarımızda cepli/geçme menteşe uygulanır. </a:t>
            </a:r>
          </a:p>
          <a:p>
            <a:pPr lvl="0"/>
            <a:endParaRPr lang="tr-TR" sz="969" b="1" i="1" dirty="0">
              <a:latin typeface="Liberation Sans Narrow" panose="020B0606020202030204" pitchFamily="34" charset="0"/>
            </a:endParaRPr>
          </a:p>
          <a:p>
            <a:pPr lvl="0"/>
            <a:r>
              <a:rPr lang="tr-TR" sz="969" b="1" i="1" dirty="0">
                <a:latin typeface="Liberation Sans Narrow" panose="020B0606020202030204" pitchFamily="34" charset="0"/>
              </a:rPr>
              <a:t>  ·  Ahşap ve alüminyum kapı kapılarda cepli/geçme menteşe dışındakiler uygulanır. </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Aksesuar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1527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63564" y="6190356"/>
            <a:ext cx="5428436"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2" name="Resim 11">
            <a:extLst>
              <a:ext uri="{FF2B5EF4-FFF2-40B4-BE49-F238E27FC236}">
                <a16:creationId xmlns:a16="http://schemas.microsoft.com/office/drawing/2014/main" id="{14C4E716-64FC-4F76-A503-AD219DD71620}"/>
              </a:ext>
            </a:extLst>
          </p:cNvPr>
          <p:cNvPicPr/>
          <p:nvPr/>
        </p:nvPicPr>
        <p:blipFill>
          <a:blip r:embed="rId2" cstate="print"/>
          <a:srcRect/>
          <a:stretch>
            <a:fillRect/>
          </a:stretch>
        </p:blipFill>
        <p:spPr bwMode="auto">
          <a:xfrm>
            <a:off x="4198740" y="3661925"/>
            <a:ext cx="863405" cy="986497"/>
          </a:xfrm>
          <a:prstGeom prst="rect">
            <a:avLst/>
          </a:prstGeom>
          <a:noFill/>
        </p:spPr>
      </p:pic>
      <p:pic>
        <p:nvPicPr>
          <p:cNvPr id="15" name="24 Resim">
            <a:extLst>
              <a:ext uri="{FF2B5EF4-FFF2-40B4-BE49-F238E27FC236}">
                <a16:creationId xmlns:a16="http://schemas.microsoft.com/office/drawing/2014/main" id="{E237DA79-9218-44E9-A8E8-70470683AC72}"/>
              </a:ext>
            </a:extLst>
          </p:cNvPr>
          <p:cNvPicPr/>
          <p:nvPr/>
        </p:nvPicPr>
        <p:blipFill>
          <a:blip r:embed="rId3" cstate="print"/>
          <a:srcRect/>
          <a:stretch>
            <a:fillRect/>
          </a:stretch>
        </p:blipFill>
        <p:spPr bwMode="auto">
          <a:xfrm>
            <a:off x="5796843" y="3722049"/>
            <a:ext cx="598317" cy="789549"/>
          </a:xfrm>
          <a:prstGeom prst="rect">
            <a:avLst/>
          </a:prstGeom>
          <a:noFill/>
        </p:spPr>
      </p:pic>
      <p:pic>
        <p:nvPicPr>
          <p:cNvPr id="18" name="Resim 17">
            <a:extLst>
              <a:ext uri="{FF2B5EF4-FFF2-40B4-BE49-F238E27FC236}">
                <a16:creationId xmlns:a16="http://schemas.microsoft.com/office/drawing/2014/main" id="{B8C842EC-42DB-45C6-AF1B-76CCBD252654}"/>
              </a:ext>
            </a:extLst>
          </p:cNvPr>
          <p:cNvPicPr/>
          <p:nvPr/>
        </p:nvPicPr>
        <p:blipFill>
          <a:blip r:embed="rId4" cstate="print"/>
          <a:srcRect/>
          <a:stretch>
            <a:fillRect/>
          </a:stretch>
        </p:blipFill>
        <p:spPr bwMode="auto">
          <a:xfrm>
            <a:off x="7199906" y="3689548"/>
            <a:ext cx="641838" cy="791308"/>
          </a:xfrm>
          <a:prstGeom prst="rect">
            <a:avLst/>
          </a:prstGeom>
          <a:noFill/>
        </p:spPr>
      </p:pic>
      <p:pic>
        <p:nvPicPr>
          <p:cNvPr id="19" name="Picture 10">
            <a:extLst>
              <a:ext uri="{FF2B5EF4-FFF2-40B4-BE49-F238E27FC236}">
                <a16:creationId xmlns:a16="http://schemas.microsoft.com/office/drawing/2014/main" id="{7EA9FC65-9294-4FE5-B751-6763046A9688}"/>
              </a:ext>
            </a:extLst>
          </p:cNvPr>
          <p:cNvPicPr/>
          <p:nvPr/>
        </p:nvPicPr>
        <p:blipFill>
          <a:blip r:embed="rId5" cstate="print"/>
          <a:srcRect/>
          <a:stretch>
            <a:fillRect/>
          </a:stretch>
        </p:blipFill>
        <p:spPr bwMode="auto">
          <a:xfrm>
            <a:off x="5861904" y="5017515"/>
            <a:ext cx="468190" cy="958801"/>
          </a:xfrm>
          <a:prstGeom prst="rect">
            <a:avLst/>
          </a:prstGeom>
          <a:noFill/>
        </p:spPr>
      </p:pic>
      <p:grpSp>
        <p:nvGrpSpPr>
          <p:cNvPr id="2" name="Group 4">
            <a:extLst>
              <a:ext uri="{FF2B5EF4-FFF2-40B4-BE49-F238E27FC236}">
                <a16:creationId xmlns:a16="http://schemas.microsoft.com/office/drawing/2014/main" id="{A81DD837-E810-4315-B6A5-E06C8D2BD826}"/>
              </a:ext>
            </a:extLst>
          </p:cNvPr>
          <p:cNvGrpSpPr>
            <a:grpSpLocks/>
          </p:cNvGrpSpPr>
          <p:nvPr/>
        </p:nvGrpSpPr>
        <p:grpSpPr bwMode="auto">
          <a:xfrm>
            <a:off x="4234239" y="5026169"/>
            <a:ext cx="792407" cy="812190"/>
            <a:chOff x="0" y="0"/>
            <a:chExt cx="117" cy="127"/>
          </a:xfrm>
        </p:grpSpPr>
        <p:pic>
          <p:nvPicPr>
            <p:cNvPr id="2051" name="Picture 3">
              <a:extLst>
                <a:ext uri="{FF2B5EF4-FFF2-40B4-BE49-F238E27FC236}">
                  <a16:creationId xmlns:a16="http://schemas.microsoft.com/office/drawing/2014/main" id="{32FFB0F4-F00D-42A8-8A59-A2435F5D49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8" cy="1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3">
              <a:extLst>
                <a:ext uri="{FF2B5EF4-FFF2-40B4-BE49-F238E27FC236}">
                  <a16:creationId xmlns:a16="http://schemas.microsoft.com/office/drawing/2014/main" id="{DE7463D9-ABE4-4622-AE17-101D62B1E6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 y="33"/>
              <a:ext cx="52" cy="68"/>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Resim 19">
            <a:extLst>
              <a:ext uri="{FF2B5EF4-FFF2-40B4-BE49-F238E27FC236}">
                <a16:creationId xmlns:a16="http://schemas.microsoft.com/office/drawing/2014/main" id="{DF723D44-FD85-46FA-93C4-18667365E7C3}"/>
              </a:ext>
            </a:extLst>
          </p:cNvPr>
          <p:cNvPicPr/>
          <p:nvPr/>
        </p:nvPicPr>
        <p:blipFill>
          <a:blip r:embed="rId8" cstate="print"/>
          <a:srcRect/>
          <a:stretch>
            <a:fillRect/>
          </a:stretch>
        </p:blipFill>
        <p:spPr bwMode="auto">
          <a:xfrm>
            <a:off x="7167815" y="4998363"/>
            <a:ext cx="673930" cy="867801"/>
          </a:xfrm>
          <a:prstGeom prst="rect">
            <a:avLst/>
          </a:prstGeom>
          <a:noFill/>
        </p:spPr>
      </p:pic>
      <p:sp>
        <p:nvSpPr>
          <p:cNvPr id="22" name="Metin kutusu 21">
            <a:extLst>
              <a:ext uri="{FF2B5EF4-FFF2-40B4-BE49-F238E27FC236}">
                <a16:creationId xmlns:a16="http://schemas.microsoft.com/office/drawing/2014/main" id="{0EE51221-3134-457E-ABF4-D578DFB331AA}"/>
              </a:ext>
            </a:extLst>
          </p:cNvPr>
          <p:cNvSpPr txBox="1"/>
          <p:nvPr/>
        </p:nvSpPr>
        <p:spPr>
          <a:xfrm>
            <a:off x="5440259" y="4507337"/>
            <a:ext cx="1244789" cy="390620"/>
          </a:xfrm>
          <a:prstGeom prst="rect">
            <a:avLst/>
          </a:prstGeom>
          <a:noFill/>
        </p:spPr>
        <p:txBody>
          <a:bodyPr wrap="square" rtlCol="0">
            <a:spAutoFit/>
          </a:bodyPr>
          <a:lstStyle/>
          <a:p>
            <a:pPr lvl="0" algn="ctr"/>
            <a:r>
              <a:rPr lang="tr-TR" sz="969" b="1" dirty="0">
                <a:latin typeface="Liberation Sans Narrow" panose="020B0606020202030204" pitchFamily="34" charset="0"/>
              </a:rPr>
              <a:t>Yaprak Sabit Milli Menteşe</a:t>
            </a:r>
            <a:endParaRPr lang="tr-TR" sz="969" dirty="0">
              <a:latin typeface="Liberation Sans Narrow" panose="020B0606020202030204" pitchFamily="34" charset="0"/>
            </a:endParaRPr>
          </a:p>
        </p:txBody>
      </p:sp>
      <p:sp>
        <p:nvSpPr>
          <p:cNvPr id="23" name="Metin kutusu 22">
            <a:extLst>
              <a:ext uri="{FF2B5EF4-FFF2-40B4-BE49-F238E27FC236}">
                <a16:creationId xmlns:a16="http://schemas.microsoft.com/office/drawing/2014/main" id="{BE404CFC-1770-4560-A73E-CC2F73885F58}"/>
              </a:ext>
            </a:extLst>
          </p:cNvPr>
          <p:cNvSpPr txBox="1"/>
          <p:nvPr/>
        </p:nvSpPr>
        <p:spPr>
          <a:xfrm>
            <a:off x="4008048" y="4561837"/>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Kelebek Menteşe</a:t>
            </a:r>
            <a:endParaRPr lang="tr-TR" sz="969" dirty="0">
              <a:latin typeface="Liberation Sans Narrow" panose="020B0606020202030204" pitchFamily="34" charset="0"/>
            </a:endParaRPr>
          </a:p>
        </p:txBody>
      </p:sp>
      <p:sp>
        <p:nvSpPr>
          <p:cNvPr id="24" name="Metin kutusu 23">
            <a:extLst>
              <a:ext uri="{FF2B5EF4-FFF2-40B4-BE49-F238E27FC236}">
                <a16:creationId xmlns:a16="http://schemas.microsoft.com/office/drawing/2014/main" id="{1E354505-74B7-4E6E-A728-85AA6490A4B0}"/>
              </a:ext>
            </a:extLst>
          </p:cNvPr>
          <p:cNvSpPr txBox="1"/>
          <p:nvPr/>
        </p:nvSpPr>
        <p:spPr>
          <a:xfrm>
            <a:off x="3878327" y="5843864"/>
            <a:ext cx="1410874" cy="241476"/>
          </a:xfrm>
          <a:prstGeom prst="rect">
            <a:avLst/>
          </a:prstGeom>
          <a:noFill/>
        </p:spPr>
        <p:txBody>
          <a:bodyPr wrap="square" rtlCol="0">
            <a:spAutoFit/>
          </a:bodyPr>
          <a:lstStyle/>
          <a:p>
            <a:pPr lvl="0" algn="ctr"/>
            <a:r>
              <a:rPr lang="tr-TR" sz="969" b="1" dirty="0">
                <a:latin typeface="Liberation Sans Narrow" panose="020B0606020202030204" pitchFamily="34" charset="0"/>
              </a:rPr>
              <a:t>Cepli/Geçme Menteşe</a:t>
            </a:r>
            <a:endParaRPr lang="tr-TR" sz="969" dirty="0">
              <a:latin typeface="Liberation Sans Narrow" panose="020B0606020202030204" pitchFamily="34" charset="0"/>
            </a:endParaRPr>
          </a:p>
        </p:txBody>
      </p:sp>
      <p:sp>
        <p:nvSpPr>
          <p:cNvPr id="25" name="Metin kutusu 24">
            <a:extLst>
              <a:ext uri="{FF2B5EF4-FFF2-40B4-BE49-F238E27FC236}">
                <a16:creationId xmlns:a16="http://schemas.microsoft.com/office/drawing/2014/main" id="{FFF488CE-3345-4C15-901E-B37F3659D32A}"/>
              </a:ext>
            </a:extLst>
          </p:cNvPr>
          <p:cNvSpPr txBox="1"/>
          <p:nvPr/>
        </p:nvSpPr>
        <p:spPr>
          <a:xfrm>
            <a:off x="5473605" y="6006628"/>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Çarpma Menteşe</a:t>
            </a:r>
            <a:endParaRPr lang="tr-TR" sz="969" dirty="0">
              <a:latin typeface="Liberation Sans Narrow" panose="020B0606020202030204" pitchFamily="34" charset="0"/>
            </a:endParaRPr>
          </a:p>
        </p:txBody>
      </p:sp>
      <p:sp>
        <p:nvSpPr>
          <p:cNvPr id="26" name="Metin kutusu 25">
            <a:extLst>
              <a:ext uri="{FF2B5EF4-FFF2-40B4-BE49-F238E27FC236}">
                <a16:creationId xmlns:a16="http://schemas.microsoft.com/office/drawing/2014/main" id="{0648F4BF-054C-4F7A-B54F-F7FF57A84414}"/>
              </a:ext>
            </a:extLst>
          </p:cNvPr>
          <p:cNvSpPr txBox="1"/>
          <p:nvPr/>
        </p:nvSpPr>
        <p:spPr>
          <a:xfrm>
            <a:off x="6857911" y="5883765"/>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Gizli Menteşe</a:t>
            </a:r>
            <a:endParaRPr lang="tr-TR" sz="969" dirty="0">
              <a:latin typeface="Liberation Sans Narrow" panose="020B0606020202030204" pitchFamily="34" charset="0"/>
            </a:endParaRPr>
          </a:p>
        </p:txBody>
      </p:sp>
      <p:sp>
        <p:nvSpPr>
          <p:cNvPr id="27" name="Metin kutusu 26">
            <a:extLst>
              <a:ext uri="{FF2B5EF4-FFF2-40B4-BE49-F238E27FC236}">
                <a16:creationId xmlns:a16="http://schemas.microsoft.com/office/drawing/2014/main" id="{2197EB45-D941-4376-9219-B87DB74C867F}"/>
              </a:ext>
            </a:extLst>
          </p:cNvPr>
          <p:cNvSpPr txBox="1"/>
          <p:nvPr/>
        </p:nvSpPr>
        <p:spPr>
          <a:xfrm>
            <a:off x="6797351" y="4503279"/>
            <a:ext cx="1244789" cy="390620"/>
          </a:xfrm>
          <a:prstGeom prst="rect">
            <a:avLst/>
          </a:prstGeom>
          <a:noFill/>
        </p:spPr>
        <p:txBody>
          <a:bodyPr wrap="square" rtlCol="0">
            <a:spAutoFit/>
          </a:bodyPr>
          <a:lstStyle/>
          <a:p>
            <a:pPr lvl="0" algn="ctr"/>
            <a:r>
              <a:rPr lang="tr-TR" sz="969" b="1" dirty="0">
                <a:latin typeface="Liberation Sans Narrow" panose="020B0606020202030204" pitchFamily="34" charset="0"/>
              </a:rPr>
              <a:t>Yaprak Hareketli Milli Menteşe</a:t>
            </a:r>
            <a:endParaRPr lang="tr-TR" sz="969" dirty="0">
              <a:latin typeface="Liberation Sans Narrow" panose="020B0606020202030204" pitchFamily="34" charset="0"/>
            </a:endParaRPr>
          </a:p>
        </p:txBody>
      </p:sp>
      <p:sp>
        <p:nvSpPr>
          <p:cNvPr id="28" name="Metin kutusu 27">
            <a:extLst>
              <a:ext uri="{FF2B5EF4-FFF2-40B4-BE49-F238E27FC236}">
                <a16:creationId xmlns:a16="http://schemas.microsoft.com/office/drawing/2014/main" id="{2E5FBFDA-E73E-4A05-B894-4870C4C21D1E}"/>
              </a:ext>
            </a:extLst>
          </p:cNvPr>
          <p:cNvSpPr txBox="1"/>
          <p:nvPr/>
        </p:nvSpPr>
        <p:spPr>
          <a:xfrm>
            <a:off x="3890654" y="1647822"/>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Menteşe Tipleri</a:t>
            </a:r>
          </a:p>
        </p:txBody>
      </p:sp>
      <p:pic>
        <p:nvPicPr>
          <p:cNvPr id="29" name="Resim 28">
            <a:extLst>
              <a:ext uri="{FF2B5EF4-FFF2-40B4-BE49-F238E27FC236}">
                <a16:creationId xmlns:a16="http://schemas.microsoft.com/office/drawing/2014/main" id="{66C69B8A-960B-4E1A-B03E-6C1E219631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69636" y="708260"/>
            <a:ext cx="3207597" cy="2405699"/>
          </a:xfrm>
          <a:prstGeom prst="rect">
            <a:avLst/>
          </a:prstGeom>
        </p:spPr>
      </p:pic>
      <p:sp>
        <p:nvSpPr>
          <p:cNvPr id="31" name="Dikdörtgen 30">
            <a:extLst>
              <a:ext uri="{FF2B5EF4-FFF2-40B4-BE49-F238E27FC236}">
                <a16:creationId xmlns:a16="http://schemas.microsoft.com/office/drawing/2014/main" id="{EF2A4111-26CA-47F1-8209-00BF7609C97A}"/>
              </a:ext>
            </a:extLst>
          </p:cNvPr>
          <p:cNvSpPr/>
          <p:nvPr/>
        </p:nvSpPr>
        <p:spPr>
          <a:xfrm>
            <a:off x="8560341" y="999185"/>
            <a:ext cx="2796623" cy="1811679"/>
          </a:xfrm>
          <a:prstGeom prst="rect">
            <a:avLst/>
          </a:prstGeom>
          <a:blipFill dpi="0" rotWithShape="1">
            <a:blip r:embed="rId10">
              <a:alphaModFix amt="15000"/>
              <a:extLst>
                <a:ext uri="{BEBA8EAE-BF5A-486C-A8C5-ECC9F3942E4B}">
                  <a14:imgProps xmlns:a14="http://schemas.microsoft.com/office/drawing/2010/main">
                    <a14:imgLayer r:embed="rId11">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308218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Aksesuar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9" name="Metin kutusu 8">
            <a:extLst>
              <a:ext uri="{FF2B5EF4-FFF2-40B4-BE49-F238E27FC236}">
                <a16:creationId xmlns:a16="http://schemas.microsoft.com/office/drawing/2014/main" id="{D4E1F5DC-C0F2-424D-99A6-5F786A2BCB57}"/>
              </a:ext>
            </a:extLst>
          </p:cNvPr>
          <p:cNvSpPr txBox="1"/>
          <p:nvPr/>
        </p:nvSpPr>
        <p:spPr>
          <a:xfrm>
            <a:off x="3897019" y="1956318"/>
            <a:ext cx="4434473" cy="1732910"/>
          </a:xfrm>
          <a:prstGeom prst="rect">
            <a:avLst/>
          </a:prstGeom>
          <a:noFill/>
        </p:spPr>
        <p:txBody>
          <a:bodyPr wrap="square" rtlCol="0">
            <a:spAutoFit/>
          </a:bodyPr>
          <a:lstStyle/>
          <a:p>
            <a:pPr lvl="0"/>
            <a:r>
              <a:rPr lang="tr-TR" sz="969" b="1" dirty="0" err="1">
                <a:latin typeface="Liberation Sans Narrow" panose="020B0606020202030204" pitchFamily="34" charset="0"/>
              </a:rPr>
              <a:t>Barelli</a:t>
            </a:r>
            <a:r>
              <a:rPr lang="tr-TR" sz="969" b="1" dirty="0">
                <a:latin typeface="Liberation Sans Narrow" panose="020B0606020202030204" pitchFamily="34" charset="0"/>
              </a:rPr>
              <a:t> gömme</a:t>
            </a:r>
          </a:p>
          <a:p>
            <a:pPr lvl="0"/>
            <a:r>
              <a:rPr lang="tr-TR" sz="969" b="1" dirty="0">
                <a:latin typeface="Liberation Sans Narrow" panose="020B0606020202030204" pitchFamily="34" charset="0"/>
              </a:rPr>
              <a:t>WC tipi gömme kilit</a:t>
            </a:r>
          </a:p>
          <a:p>
            <a:pPr lvl="0"/>
            <a:r>
              <a:rPr lang="tr-TR" sz="969" b="1" dirty="0">
                <a:latin typeface="Liberation Sans Narrow" panose="020B0606020202030204" pitchFamily="34" charset="0"/>
              </a:rPr>
              <a:t>Çarpma dilli kilit </a:t>
            </a:r>
          </a:p>
          <a:p>
            <a:pPr lvl="0"/>
            <a:r>
              <a:rPr lang="tr-TR" sz="969" b="1" dirty="0">
                <a:latin typeface="Liberation Sans Narrow" panose="020B0606020202030204" pitchFamily="34" charset="0"/>
              </a:rPr>
              <a:t>Manyetik kilit</a:t>
            </a:r>
          </a:p>
          <a:p>
            <a:pPr lvl="0"/>
            <a:endParaRPr lang="tr-TR" sz="969" b="1" dirty="0">
              <a:latin typeface="Liberation Sans Narrow" panose="020B0606020202030204" pitchFamily="34" charset="0"/>
            </a:endParaRPr>
          </a:p>
          <a:p>
            <a:pPr lvl="0"/>
            <a:r>
              <a:rPr lang="tr-TR" sz="969" i="1" dirty="0">
                <a:latin typeface="Liberation Sans Narrow" panose="020B0606020202030204" pitchFamily="34" charset="0"/>
              </a:rPr>
              <a:t>Çarpma dilli kilit sadece ahşap ve sac kasada uygulanır. </a:t>
            </a:r>
          </a:p>
          <a:p>
            <a:pPr lvl="0"/>
            <a:endParaRPr lang="tr-TR" sz="969" i="1" dirty="0">
              <a:latin typeface="Liberation Sans Narrow" panose="020B0606020202030204" pitchFamily="34" charset="0"/>
            </a:endParaRPr>
          </a:p>
          <a:p>
            <a:pPr lvl="0"/>
            <a:r>
              <a:rPr lang="tr-TR" sz="969" i="1" dirty="0">
                <a:latin typeface="Liberation Sans Narrow" panose="020B0606020202030204" pitchFamily="34" charset="0"/>
              </a:rPr>
              <a:t>Manyetik kilitler çift taraflı kartlı geçiş sistemleri istenen yerlerde uygulanır. Manyetik kilitler bina otomasyonuna bağlı olup, sürekli kapalı konumda kalır ve yetkili kart veya şifre ile açılır ya da yangın anında serbest kalır. Dış taraftan şifre paneli veya kart okuyucu, iç tarafta ise çıkış butonu uygulanır. </a:t>
            </a:r>
          </a:p>
        </p:txBody>
      </p:sp>
      <p:pic>
        <p:nvPicPr>
          <p:cNvPr id="8" name="Picture 14">
            <a:extLst>
              <a:ext uri="{FF2B5EF4-FFF2-40B4-BE49-F238E27FC236}">
                <a16:creationId xmlns:a16="http://schemas.microsoft.com/office/drawing/2014/main" id="{C9036E9C-0438-44FF-A336-CA22F290300D}"/>
              </a:ext>
            </a:extLst>
          </p:cNvPr>
          <p:cNvPicPr/>
          <p:nvPr/>
        </p:nvPicPr>
        <p:blipFill>
          <a:blip r:embed="rId2" cstate="print"/>
          <a:srcRect/>
          <a:stretch>
            <a:fillRect/>
          </a:stretch>
        </p:blipFill>
        <p:spPr bwMode="auto">
          <a:xfrm>
            <a:off x="4353648" y="3800987"/>
            <a:ext cx="205740" cy="1110029"/>
          </a:xfrm>
          <a:prstGeom prst="rect">
            <a:avLst/>
          </a:prstGeom>
          <a:noFill/>
        </p:spPr>
      </p:pic>
      <p:pic>
        <p:nvPicPr>
          <p:cNvPr id="10" name="Resim 9">
            <a:extLst>
              <a:ext uri="{FF2B5EF4-FFF2-40B4-BE49-F238E27FC236}">
                <a16:creationId xmlns:a16="http://schemas.microsoft.com/office/drawing/2014/main" id="{EAE2F98E-286D-48EA-B76F-B0C45DF1E135}"/>
              </a:ext>
            </a:extLst>
          </p:cNvPr>
          <p:cNvPicPr/>
          <p:nvPr/>
        </p:nvPicPr>
        <p:blipFill>
          <a:blip r:embed="rId3" cstate="print"/>
          <a:srcRect/>
          <a:stretch>
            <a:fillRect/>
          </a:stretch>
        </p:blipFill>
        <p:spPr bwMode="auto">
          <a:xfrm>
            <a:off x="4657863" y="3768015"/>
            <a:ext cx="346857" cy="1165860"/>
          </a:xfrm>
          <a:prstGeom prst="rect">
            <a:avLst/>
          </a:prstGeom>
          <a:noFill/>
        </p:spPr>
      </p:pic>
      <p:sp>
        <p:nvSpPr>
          <p:cNvPr id="11" name="Metin kutusu 10">
            <a:extLst>
              <a:ext uri="{FF2B5EF4-FFF2-40B4-BE49-F238E27FC236}">
                <a16:creationId xmlns:a16="http://schemas.microsoft.com/office/drawing/2014/main" id="{2B401466-9984-4999-86AC-8C12213F0E1C}"/>
              </a:ext>
            </a:extLst>
          </p:cNvPr>
          <p:cNvSpPr txBox="1"/>
          <p:nvPr/>
        </p:nvSpPr>
        <p:spPr>
          <a:xfrm>
            <a:off x="3890654" y="1647822"/>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Kilit Tipleri</a:t>
            </a:r>
          </a:p>
        </p:txBody>
      </p:sp>
      <p:sp>
        <p:nvSpPr>
          <p:cNvPr id="12" name="Metin kutusu 11">
            <a:extLst>
              <a:ext uri="{FF2B5EF4-FFF2-40B4-BE49-F238E27FC236}">
                <a16:creationId xmlns:a16="http://schemas.microsoft.com/office/drawing/2014/main" id="{523200FD-9D7B-4F92-ADB8-EA93ED5C4DDC}"/>
              </a:ext>
            </a:extLst>
          </p:cNvPr>
          <p:cNvSpPr txBox="1"/>
          <p:nvPr/>
        </p:nvSpPr>
        <p:spPr>
          <a:xfrm>
            <a:off x="4035468" y="4959482"/>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Gömme Kilit</a:t>
            </a:r>
            <a:endParaRPr lang="tr-TR" sz="969" dirty="0">
              <a:latin typeface="Liberation Sans Narrow" panose="020B0606020202030204" pitchFamily="34" charset="0"/>
            </a:endParaRPr>
          </a:p>
        </p:txBody>
      </p:sp>
      <p:pic>
        <p:nvPicPr>
          <p:cNvPr id="15" name="Picture 11">
            <a:extLst>
              <a:ext uri="{FF2B5EF4-FFF2-40B4-BE49-F238E27FC236}">
                <a16:creationId xmlns:a16="http://schemas.microsoft.com/office/drawing/2014/main" id="{03556560-60F8-463B-B11C-C394F6E25C79}"/>
              </a:ext>
            </a:extLst>
          </p:cNvPr>
          <p:cNvPicPr/>
          <p:nvPr/>
        </p:nvPicPr>
        <p:blipFill>
          <a:blip r:embed="rId4" cstate="print"/>
          <a:srcRect/>
          <a:stretch>
            <a:fillRect/>
          </a:stretch>
        </p:blipFill>
        <p:spPr bwMode="auto">
          <a:xfrm>
            <a:off x="5676767" y="3912210"/>
            <a:ext cx="526220" cy="887583"/>
          </a:xfrm>
          <a:prstGeom prst="rect">
            <a:avLst/>
          </a:prstGeom>
          <a:noFill/>
        </p:spPr>
      </p:pic>
      <p:pic>
        <p:nvPicPr>
          <p:cNvPr id="18" name="Picture 12">
            <a:extLst>
              <a:ext uri="{FF2B5EF4-FFF2-40B4-BE49-F238E27FC236}">
                <a16:creationId xmlns:a16="http://schemas.microsoft.com/office/drawing/2014/main" id="{802415FF-09E9-4977-B003-6A9BC65B38DF}"/>
              </a:ext>
            </a:extLst>
          </p:cNvPr>
          <p:cNvPicPr/>
          <p:nvPr/>
        </p:nvPicPr>
        <p:blipFill>
          <a:blip r:embed="rId5" cstate="print"/>
          <a:srcRect/>
          <a:stretch>
            <a:fillRect/>
          </a:stretch>
        </p:blipFill>
        <p:spPr bwMode="auto">
          <a:xfrm>
            <a:off x="6279041" y="3797908"/>
            <a:ext cx="559191" cy="1118382"/>
          </a:xfrm>
          <a:prstGeom prst="rect">
            <a:avLst/>
          </a:prstGeom>
          <a:noFill/>
        </p:spPr>
      </p:pic>
      <p:sp>
        <p:nvSpPr>
          <p:cNvPr id="21" name="Metin kutusu 20">
            <a:extLst>
              <a:ext uri="{FF2B5EF4-FFF2-40B4-BE49-F238E27FC236}">
                <a16:creationId xmlns:a16="http://schemas.microsoft.com/office/drawing/2014/main" id="{6ACDB0BA-C94C-4F9F-A44F-FDC2227F2489}"/>
              </a:ext>
            </a:extLst>
          </p:cNvPr>
          <p:cNvSpPr txBox="1"/>
          <p:nvPr/>
        </p:nvSpPr>
        <p:spPr>
          <a:xfrm>
            <a:off x="7047320" y="4834272"/>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Topuz Kilit</a:t>
            </a:r>
            <a:endParaRPr lang="tr-TR" sz="969" dirty="0">
              <a:latin typeface="Liberation Sans Narrow" panose="020B0606020202030204" pitchFamily="34" charset="0"/>
            </a:endParaRPr>
          </a:p>
        </p:txBody>
      </p:sp>
      <p:sp>
        <p:nvSpPr>
          <p:cNvPr id="22" name="Metin kutusu 21">
            <a:extLst>
              <a:ext uri="{FF2B5EF4-FFF2-40B4-BE49-F238E27FC236}">
                <a16:creationId xmlns:a16="http://schemas.microsoft.com/office/drawing/2014/main" id="{DF0A99B2-5156-4FD4-893C-2F8CC391C2D7}"/>
              </a:ext>
            </a:extLst>
          </p:cNvPr>
          <p:cNvSpPr txBox="1"/>
          <p:nvPr/>
        </p:nvSpPr>
        <p:spPr>
          <a:xfrm>
            <a:off x="5561450" y="4991259"/>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Çarpma (Silindir) Kilit</a:t>
            </a:r>
            <a:endParaRPr lang="tr-TR" sz="969" dirty="0">
              <a:latin typeface="Liberation Sans Narrow" panose="020B0606020202030204" pitchFamily="34" charset="0"/>
            </a:endParaRPr>
          </a:p>
        </p:txBody>
      </p:sp>
      <p:pic>
        <p:nvPicPr>
          <p:cNvPr id="23" name="Resim 22">
            <a:extLst>
              <a:ext uri="{FF2B5EF4-FFF2-40B4-BE49-F238E27FC236}">
                <a16:creationId xmlns:a16="http://schemas.microsoft.com/office/drawing/2014/main" id="{D6A850E0-A22C-4D86-8AB2-C3D33129D67D}"/>
              </a:ext>
            </a:extLst>
          </p:cNvPr>
          <p:cNvPicPr/>
          <p:nvPr/>
        </p:nvPicPr>
        <p:blipFill>
          <a:blip r:embed="rId6" cstate="print"/>
          <a:srcRect/>
          <a:stretch>
            <a:fillRect/>
          </a:stretch>
        </p:blipFill>
        <p:spPr bwMode="auto">
          <a:xfrm>
            <a:off x="7237462" y="3960388"/>
            <a:ext cx="970231" cy="725805"/>
          </a:xfrm>
          <a:prstGeom prst="rect">
            <a:avLst/>
          </a:prstGeom>
          <a:noFill/>
        </p:spPr>
      </p:pic>
      <p:pic>
        <p:nvPicPr>
          <p:cNvPr id="24" name="Picture 2">
            <a:extLst>
              <a:ext uri="{FF2B5EF4-FFF2-40B4-BE49-F238E27FC236}">
                <a16:creationId xmlns:a16="http://schemas.microsoft.com/office/drawing/2014/main" id="{321203B1-2503-4D77-8039-E0CE6B5ED8FA}"/>
              </a:ext>
            </a:extLst>
          </p:cNvPr>
          <p:cNvPicPr/>
          <p:nvPr/>
        </p:nvPicPr>
        <p:blipFill>
          <a:blip r:embed="rId7" cstate="print"/>
          <a:srcRect/>
          <a:stretch>
            <a:fillRect/>
          </a:stretch>
        </p:blipFill>
        <p:spPr bwMode="auto">
          <a:xfrm>
            <a:off x="4117575" y="5528177"/>
            <a:ext cx="883627" cy="792187"/>
          </a:xfrm>
          <a:prstGeom prst="rect">
            <a:avLst/>
          </a:prstGeom>
          <a:noFill/>
        </p:spPr>
      </p:pic>
      <p:sp>
        <p:nvSpPr>
          <p:cNvPr id="25" name="Metin kutusu 24">
            <a:extLst>
              <a:ext uri="{FF2B5EF4-FFF2-40B4-BE49-F238E27FC236}">
                <a16:creationId xmlns:a16="http://schemas.microsoft.com/office/drawing/2014/main" id="{BFC813F5-E358-4631-B7E6-DABDA73B4D29}"/>
              </a:ext>
            </a:extLst>
          </p:cNvPr>
          <p:cNvSpPr txBox="1"/>
          <p:nvPr/>
        </p:nvSpPr>
        <p:spPr>
          <a:xfrm>
            <a:off x="3897019" y="6324555"/>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Manyetik Kilit</a:t>
            </a:r>
            <a:endParaRPr lang="tr-TR" sz="969" dirty="0">
              <a:latin typeface="Liberation Sans Narrow" panose="020B0606020202030204" pitchFamily="34" charset="0"/>
            </a:endParaRPr>
          </a:p>
        </p:txBody>
      </p:sp>
      <p:pic>
        <p:nvPicPr>
          <p:cNvPr id="19" name="Resim 18">
            <a:extLst>
              <a:ext uri="{FF2B5EF4-FFF2-40B4-BE49-F238E27FC236}">
                <a16:creationId xmlns:a16="http://schemas.microsoft.com/office/drawing/2014/main" id="{D66BB624-7CF4-46EB-810D-3B025582CD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18933" y="419285"/>
            <a:ext cx="3072321" cy="2304240"/>
          </a:xfrm>
          <a:prstGeom prst="rect">
            <a:avLst/>
          </a:prstGeom>
        </p:spPr>
      </p:pic>
      <p:sp>
        <p:nvSpPr>
          <p:cNvPr id="20" name="Dikdörtgen 19">
            <a:extLst>
              <a:ext uri="{FF2B5EF4-FFF2-40B4-BE49-F238E27FC236}">
                <a16:creationId xmlns:a16="http://schemas.microsoft.com/office/drawing/2014/main" id="{3F699E7D-F34E-45C9-B446-27148E836043}"/>
              </a:ext>
            </a:extLst>
          </p:cNvPr>
          <p:cNvSpPr/>
          <p:nvPr/>
        </p:nvSpPr>
        <p:spPr>
          <a:xfrm>
            <a:off x="8500410" y="856606"/>
            <a:ext cx="2596332" cy="1693414"/>
          </a:xfrm>
          <a:prstGeom prst="rect">
            <a:avLst/>
          </a:prstGeom>
          <a:blipFill dpi="0" rotWithShape="1">
            <a:blip r:embed="rId9">
              <a:alphaModFix amt="15000"/>
              <a:extLst>
                <a:ext uri="{BEBA8EAE-BF5A-486C-A8C5-ECC9F3942E4B}">
                  <a14:imgProps xmlns:a14="http://schemas.microsoft.com/office/drawing/2010/main">
                    <a14:imgLayer r:embed="rId10">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563868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ik Üçgen 15">
            <a:extLst>
              <a:ext uri="{FF2B5EF4-FFF2-40B4-BE49-F238E27FC236}">
                <a16:creationId xmlns:a16="http://schemas.microsoft.com/office/drawing/2014/main" id="{9C7C7D79-F27D-4B9F-BCB6-57685EC2D847}"/>
              </a:ext>
            </a:extLst>
          </p:cNvPr>
          <p:cNvSpPr/>
          <p:nvPr/>
        </p:nvSpPr>
        <p:spPr>
          <a:xfrm rot="10800000" flipH="1">
            <a:off x="1" y="96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79940"/>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47" name="Resim 46">
            <a:extLst>
              <a:ext uri="{FF2B5EF4-FFF2-40B4-BE49-F238E27FC236}">
                <a16:creationId xmlns:a16="http://schemas.microsoft.com/office/drawing/2014/main" id="{EB482B4A-F244-4F20-AC97-9BA979DAD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1310" y="665182"/>
            <a:ext cx="3909381" cy="4978254"/>
          </a:xfrm>
          <a:prstGeom prst="rect">
            <a:avLst/>
          </a:prstGeom>
        </p:spPr>
      </p:pic>
      <p:sp>
        <p:nvSpPr>
          <p:cNvPr id="8" name="Metin kutusu 7">
            <a:extLst>
              <a:ext uri="{FF2B5EF4-FFF2-40B4-BE49-F238E27FC236}">
                <a16:creationId xmlns:a16="http://schemas.microsoft.com/office/drawing/2014/main" id="{7EFF9ECF-73FA-4505-AD99-9AE328C1AB13}"/>
              </a:ext>
            </a:extLst>
          </p:cNvPr>
          <p:cNvSpPr txBox="1"/>
          <p:nvPr/>
        </p:nvSpPr>
        <p:spPr>
          <a:xfrm>
            <a:off x="396000" y="5977786"/>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Danışmanlık</a:t>
            </a:r>
          </a:p>
        </p:txBody>
      </p:sp>
      <p:sp>
        <p:nvSpPr>
          <p:cNvPr id="9" name="Dikdörtgen 8">
            <a:extLst>
              <a:ext uri="{FF2B5EF4-FFF2-40B4-BE49-F238E27FC236}">
                <a16:creationId xmlns:a16="http://schemas.microsoft.com/office/drawing/2014/main" id="{F8AAB6EF-792C-40B6-8448-1EAEF825045A}"/>
              </a:ext>
            </a:extLst>
          </p:cNvPr>
          <p:cNvSpPr/>
          <p:nvPr/>
        </p:nvSpPr>
        <p:spPr>
          <a:xfrm>
            <a:off x="4267201" y="2010810"/>
            <a:ext cx="3692769" cy="2464322"/>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485348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3839500"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Aksesuar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28230"/>
            <a:ext cx="5433382"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9" name="Metin kutusu 8">
            <a:extLst>
              <a:ext uri="{FF2B5EF4-FFF2-40B4-BE49-F238E27FC236}">
                <a16:creationId xmlns:a16="http://schemas.microsoft.com/office/drawing/2014/main" id="{D4E1F5DC-C0F2-424D-99A6-5F786A2BCB57}"/>
              </a:ext>
            </a:extLst>
          </p:cNvPr>
          <p:cNvSpPr txBox="1"/>
          <p:nvPr/>
        </p:nvSpPr>
        <p:spPr>
          <a:xfrm>
            <a:off x="3897019" y="1956319"/>
            <a:ext cx="4434473" cy="987193"/>
          </a:xfrm>
          <a:prstGeom prst="rect">
            <a:avLst/>
          </a:prstGeom>
          <a:noFill/>
        </p:spPr>
        <p:txBody>
          <a:bodyPr wrap="square" rtlCol="0">
            <a:spAutoFit/>
          </a:bodyPr>
          <a:lstStyle/>
          <a:p>
            <a:pPr lvl="0"/>
            <a:r>
              <a:rPr lang="tr-TR" sz="969" b="1" i="1" dirty="0">
                <a:latin typeface="Liberation Sans Narrow" panose="020B0606020202030204" pitchFamily="34" charset="0"/>
              </a:rPr>
              <a:t>Basma kollar (Rozetli ve aynalı)</a:t>
            </a:r>
          </a:p>
          <a:p>
            <a:r>
              <a:rPr lang="tr-TR" sz="969" b="1" i="1" dirty="0">
                <a:latin typeface="Liberation Sans Narrow" panose="020B0606020202030204" pitchFamily="34" charset="0"/>
              </a:rPr>
              <a:t>Çekme Kollar (çarpma dilli kilitle kullanılır)</a:t>
            </a:r>
          </a:p>
          <a:p>
            <a:pPr lvl="0"/>
            <a:r>
              <a:rPr lang="tr-TR" sz="969" b="1" i="1" dirty="0">
                <a:latin typeface="Liberation Sans Narrow" panose="020B0606020202030204" pitchFamily="34" charset="0"/>
              </a:rPr>
              <a:t>Kare Aynalı Kollar</a:t>
            </a:r>
          </a:p>
          <a:p>
            <a:pPr lvl="0"/>
            <a:r>
              <a:rPr lang="tr-TR" sz="969" b="1" i="1" dirty="0">
                <a:latin typeface="Liberation Sans Narrow" panose="020B0606020202030204" pitchFamily="34" charset="0"/>
              </a:rPr>
              <a:t>Topuz kollar</a:t>
            </a:r>
          </a:p>
          <a:p>
            <a:pPr lvl="0"/>
            <a:endParaRPr lang="tr-TR" sz="969" b="1" i="1" dirty="0">
              <a:latin typeface="Liberation Sans Narrow" panose="020B0606020202030204" pitchFamily="34" charset="0"/>
            </a:endParaRPr>
          </a:p>
          <a:p>
            <a:pPr lvl="0"/>
            <a:r>
              <a:rPr lang="tr-TR" sz="969" b="1" i="1" dirty="0">
                <a:latin typeface="Liberation Sans Narrow" panose="020B0606020202030204" pitchFamily="34" charset="0"/>
              </a:rPr>
              <a:t>Kol modelleri çok çeşitlilik göstermekle birlikte temel ayrımlar belirtilmiştir.</a:t>
            </a:r>
          </a:p>
        </p:txBody>
      </p:sp>
      <p:sp>
        <p:nvSpPr>
          <p:cNvPr id="11" name="Metin kutusu 10">
            <a:extLst>
              <a:ext uri="{FF2B5EF4-FFF2-40B4-BE49-F238E27FC236}">
                <a16:creationId xmlns:a16="http://schemas.microsoft.com/office/drawing/2014/main" id="{2B401466-9984-4999-86AC-8C12213F0E1C}"/>
              </a:ext>
            </a:extLst>
          </p:cNvPr>
          <p:cNvSpPr txBox="1"/>
          <p:nvPr/>
        </p:nvSpPr>
        <p:spPr>
          <a:xfrm>
            <a:off x="3890654" y="1647822"/>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Kapı Kolu</a:t>
            </a:r>
          </a:p>
        </p:txBody>
      </p:sp>
      <p:sp>
        <p:nvSpPr>
          <p:cNvPr id="12" name="Metin kutusu 11">
            <a:extLst>
              <a:ext uri="{FF2B5EF4-FFF2-40B4-BE49-F238E27FC236}">
                <a16:creationId xmlns:a16="http://schemas.microsoft.com/office/drawing/2014/main" id="{523200FD-9D7B-4F92-ADB8-EA93ED5C4DDC}"/>
              </a:ext>
            </a:extLst>
          </p:cNvPr>
          <p:cNvSpPr txBox="1"/>
          <p:nvPr/>
        </p:nvSpPr>
        <p:spPr>
          <a:xfrm>
            <a:off x="3938149" y="3937183"/>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Basma Kollar</a:t>
            </a:r>
            <a:endParaRPr lang="tr-TR" sz="969" dirty="0">
              <a:latin typeface="Liberation Sans Narrow" panose="020B0606020202030204" pitchFamily="34" charset="0"/>
            </a:endParaRPr>
          </a:p>
        </p:txBody>
      </p:sp>
      <p:sp>
        <p:nvSpPr>
          <p:cNvPr id="21" name="Metin kutusu 20">
            <a:extLst>
              <a:ext uri="{FF2B5EF4-FFF2-40B4-BE49-F238E27FC236}">
                <a16:creationId xmlns:a16="http://schemas.microsoft.com/office/drawing/2014/main" id="{6ACDB0BA-C94C-4F9F-A44F-FDC2227F2489}"/>
              </a:ext>
            </a:extLst>
          </p:cNvPr>
          <p:cNvSpPr txBox="1"/>
          <p:nvPr/>
        </p:nvSpPr>
        <p:spPr>
          <a:xfrm>
            <a:off x="6792685" y="5802044"/>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Topuz Kol</a:t>
            </a:r>
            <a:endParaRPr lang="tr-TR" sz="969" dirty="0">
              <a:latin typeface="Liberation Sans Narrow" panose="020B0606020202030204" pitchFamily="34" charset="0"/>
            </a:endParaRPr>
          </a:p>
        </p:txBody>
      </p:sp>
      <p:sp>
        <p:nvSpPr>
          <p:cNvPr id="22" name="Metin kutusu 21">
            <a:extLst>
              <a:ext uri="{FF2B5EF4-FFF2-40B4-BE49-F238E27FC236}">
                <a16:creationId xmlns:a16="http://schemas.microsoft.com/office/drawing/2014/main" id="{DF0A99B2-5156-4FD4-893C-2F8CC391C2D7}"/>
              </a:ext>
            </a:extLst>
          </p:cNvPr>
          <p:cNvSpPr txBox="1"/>
          <p:nvPr/>
        </p:nvSpPr>
        <p:spPr>
          <a:xfrm>
            <a:off x="6268366" y="4341287"/>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Kare Aynalı Kol</a:t>
            </a:r>
            <a:endParaRPr lang="tr-TR" sz="969" dirty="0">
              <a:latin typeface="Liberation Sans Narrow" panose="020B0606020202030204" pitchFamily="34" charset="0"/>
            </a:endParaRPr>
          </a:p>
        </p:txBody>
      </p:sp>
      <p:sp>
        <p:nvSpPr>
          <p:cNvPr id="25" name="Metin kutusu 24">
            <a:extLst>
              <a:ext uri="{FF2B5EF4-FFF2-40B4-BE49-F238E27FC236}">
                <a16:creationId xmlns:a16="http://schemas.microsoft.com/office/drawing/2014/main" id="{BFC813F5-E358-4631-B7E6-DABDA73B4D29}"/>
              </a:ext>
            </a:extLst>
          </p:cNvPr>
          <p:cNvSpPr txBox="1"/>
          <p:nvPr/>
        </p:nvSpPr>
        <p:spPr>
          <a:xfrm>
            <a:off x="4116772" y="6287439"/>
            <a:ext cx="1244789" cy="241476"/>
          </a:xfrm>
          <a:prstGeom prst="rect">
            <a:avLst/>
          </a:prstGeom>
          <a:noFill/>
        </p:spPr>
        <p:txBody>
          <a:bodyPr wrap="square" rtlCol="0">
            <a:spAutoFit/>
          </a:bodyPr>
          <a:lstStyle/>
          <a:p>
            <a:pPr lvl="0" algn="ctr"/>
            <a:r>
              <a:rPr lang="tr-TR" sz="969" b="1" dirty="0">
                <a:latin typeface="Liberation Sans Narrow" panose="020B0606020202030204" pitchFamily="34" charset="0"/>
              </a:rPr>
              <a:t>Çekme Kollar</a:t>
            </a:r>
            <a:endParaRPr lang="tr-TR" sz="969" dirty="0">
              <a:latin typeface="Liberation Sans Narrow" panose="020B0606020202030204" pitchFamily="34" charset="0"/>
            </a:endParaRPr>
          </a:p>
        </p:txBody>
      </p:sp>
      <p:pic>
        <p:nvPicPr>
          <p:cNvPr id="19" name="Resim 18">
            <a:extLst>
              <a:ext uri="{FF2B5EF4-FFF2-40B4-BE49-F238E27FC236}">
                <a16:creationId xmlns:a16="http://schemas.microsoft.com/office/drawing/2014/main" id="{8E3936C2-5F3E-429D-9C53-F04CEAA3E221}"/>
              </a:ext>
            </a:extLst>
          </p:cNvPr>
          <p:cNvPicPr/>
          <p:nvPr/>
        </p:nvPicPr>
        <p:blipFill>
          <a:blip r:embed="rId2" cstate="print"/>
          <a:srcRect/>
          <a:stretch>
            <a:fillRect/>
          </a:stretch>
        </p:blipFill>
        <p:spPr bwMode="auto">
          <a:xfrm>
            <a:off x="4176112" y="3108208"/>
            <a:ext cx="867361" cy="751742"/>
          </a:xfrm>
          <a:prstGeom prst="rect">
            <a:avLst/>
          </a:prstGeom>
          <a:noFill/>
        </p:spPr>
      </p:pic>
      <p:pic>
        <p:nvPicPr>
          <p:cNvPr id="20" name="Picture 7">
            <a:extLst>
              <a:ext uri="{FF2B5EF4-FFF2-40B4-BE49-F238E27FC236}">
                <a16:creationId xmlns:a16="http://schemas.microsoft.com/office/drawing/2014/main" id="{ED01CE92-40E1-4561-896A-722C24BE5952}"/>
              </a:ext>
            </a:extLst>
          </p:cNvPr>
          <p:cNvPicPr/>
          <p:nvPr/>
        </p:nvPicPr>
        <p:blipFill>
          <a:blip r:embed="rId3" cstate="print"/>
          <a:srcRect/>
          <a:stretch>
            <a:fillRect/>
          </a:stretch>
        </p:blipFill>
        <p:spPr bwMode="auto">
          <a:xfrm>
            <a:off x="6446749" y="3435779"/>
            <a:ext cx="888023" cy="879670"/>
          </a:xfrm>
          <a:prstGeom prst="rect">
            <a:avLst/>
          </a:prstGeom>
          <a:noFill/>
        </p:spPr>
      </p:pic>
      <p:pic>
        <p:nvPicPr>
          <p:cNvPr id="26" name="Resim 25">
            <a:extLst>
              <a:ext uri="{FF2B5EF4-FFF2-40B4-BE49-F238E27FC236}">
                <a16:creationId xmlns:a16="http://schemas.microsoft.com/office/drawing/2014/main" id="{0EC55671-BE15-45DB-B58F-3B9EF62EF6F2}"/>
              </a:ext>
            </a:extLst>
          </p:cNvPr>
          <p:cNvPicPr/>
          <p:nvPr/>
        </p:nvPicPr>
        <p:blipFill>
          <a:blip r:embed="rId4" cstate="print"/>
          <a:srcRect/>
          <a:stretch>
            <a:fillRect/>
          </a:stretch>
        </p:blipFill>
        <p:spPr bwMode="auto">
          <a:xfrm>
            <a:off x="4945960" y="4500274"/>
            <a:ext cx="263330" cy="1677572"/>
          </a:xfrm>
          <a:prstGeom prst="rect">
            <a:avLst/>
          </a:prstGeom>
          <a:noFill/>
        </p:spPr>
      </p:pic>
      <p:pic>
        <p:nvPicPr>
          <p:cNvPr id="27" name="Resim 26">
            <a:extLst>
              <a:ext uri="{FF2B5EF4-FFF2-40B4-BE49-F238E27FC236}">
                <a16:creationId xmlns:a16="http://schemas.microsoft.com/office/drawing/2014/main" id="{727B5C4B-8B63-44E2-86BF-8715401DDDF1}"/>
              </a:ext>
            </a:extLst>
          </p:cNvPr>
          <p:cNvPicPr/>
          <p:nvPr/>
        </p:nvPicPr>
        <p:blipFill>
          <a:blip r:embed="rId5" cstate="print"/>
          <a:srcRect/>
          <a:stretch>
            <a:fillRect/>
          </a:stretch>
        </p:blipFill>
        <p:spPr bwMode="auto">
          <a:xfrm>
            <a:off x="4176111" y="4529728"/>
            <a:ext cx="432142" cy="1618664"/>
          </a:xfrm>
          <a:prstGeom prst="rect">
            <a:avLst/>
          </a:prstGeom>
          <a:noFill/>
        </p:spPr>
      </p:pic>
      <p:pic>
        <p:nvPicPr>
          <p:cNvPr id="4" name="Resim 3">
            <a:extLst>
              <a:ext uri="{FF2B5EF4-FFF2-40B4-BE49-F238E27FC236}">
                <a16:creationId xmlns:a16="http://schemas.microsoft.com/office/drawing/2014/main" id="{B36E59BB-288A-4F0F-92DE-C7DC9E4A4A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3932" y="4795856"/>
            <a:ext cx="977744" cy="977744"/>
          </a:xfrm>
          <a:prstGeom prst="rect">
            <a:avLst/>
          </a:prstGeom>
        </p:spPr>
      </p:pic>
      <p:pic>
        <p:nvPicPr>
          <p:cNvPr id="18" name="Resim 17">
            <a:extLst>
              <a:ext uri="{FF2B5EF4-FFF2-40B4-BE49-F238E27FC236}">
                <a16:creationId xmlns:a16="http://schemas.microsoft.com/office/drawing/2014/main" id="{CBA1B66D-988E-42A0-AE8B-7AD8AABCB4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58565" y="949419"/>
            <a:ext cx="3112676" cy="3890845"/>
          </a:xfrm>
          <a:prstGeom prst="rect">
            <a:avLst/>
          </a:prstGeom>
        </p:spPr>
      </p:pic>
      <p:sp>
        <p:nvSpPr>
          <p:cNvPr id="23" name="Dikdörtgen 22">
            <a:extLst>
              <a:ext uri="{FF2B5EF4-FFF2-40B4-BE49-F238E27FC236}">
                <a16:creationId xmlns:a16="http://schemas.microsoft.com/office/drawing/2014/main" id="{23681742-6AAC-4C2F-86DC-9713635E9810}"/>
              </a:ext>
            </a:extLst>
          </p:cNvPr>
          <p:cNvSpPr/>
          <p:nvPr/>
        </p:nvSpPr>
        <p:spPr>
          <a:xfrm>
            <a:off x="8757009" y="2009680"/>
            <a:ext cx="2589103" cy="1882728"/>
          </a:xfrm>
          <a:prstGeom prst="rect">
            <a:avLst/>
          </a:prstGeom>
          <a:blipFill dpi="0" rotWithShape="1">
            <a:blip r:embed="rId8">
              <a:alphaModFix amt="15000"/>
              <a:extLst>
                <a:ext uri="{BEBA8EAE-BF5A-486C-A8C5-ECC9F3942E4B}">
                  <a14:imgProps xmlns:a14="http://schemas.microsoft.com/office/drawing/2010/main">
                    <a14:imgLayer r:embed="rId9">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1193543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4340662"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Diğer Aksesuarlar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26829"/>
            <a:ext cx="5420250"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8" name="Metin kutusu 7">
            <a:extLst>
              <a:ext uri="{FF2B5EF4-FFF2-40B4-BE49-F238E27FC236}">
                <a16:creationId xmlns:a16="http://schemas.microsoft.com/office/drawing/2014/main" id="{D86097A5-3D75-43DD-8668-F1DC113351AF}"/>
              </a:ext>
            </a:extLst>
          </p:cNvPr>
          <p:cNvSpPr txBox="1"/>
          <p:nvPr/>
        </p:nvSpPr>
        <p:spPr>
          <a:xfrm>
            <a:off x="3937914" y="3356392"/>
            <a:ext cx="1000680" cy="390620"/>
          </a:xfrm>
          <a:prstGeom prst="rect">
            <a:avLst/>
          </a:prstGeom>
          <a:noFill/>
        </p:spPr>
        <p:txBody>
          <a:bodyPr wrap="square" rtlCol="0">
            <a:spAutoFit/>
          </a:bodyPr>
          <a:lstStyle/>
          <a:p>
            <a:pPr lvl="0" algn="ctr"/>
            <a:r>
              <a:rPr lang="tr-TR" sz="969" b="1" dirty="0">
                <a:latin typeface="Liberation Sans Narrow" panose="020B0606020202030204" pitchFamily="34" charset="0"/>
              </a:rPr>
              <a:t>Kulaklı veya düz kilit karşılığı</a:t>
            </a:r>
          </a:p>
        </p:txBody>
      </p:sp>
      <p:sp>
        <p:nvSpPr>
          <p:cNvPr id="10" name="Metin kutusu 9">
            <a:extLst>
              <a:ext uri="{FF2B5EF4-FFF2-40B4-BE49-F238E27FC236}">
                <a16:creationId xmlns:a16="http://schemas.microsoft.com/office/drawing/2014/main" id="{24B99764-8FFF-444B-A9CF-52CE8AD62D86}"/>
              </a:ext>
            </a:extLst>
          </p:cNvPr>
          <p:cNvSpPr txBox="1"/>
          <p:nvPr/>
        </p:nvSpPr>
        <p:spPr>
          <a:xfrm>
            <a:off x="3897019" y="1636704"/>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Kilit Karşılığı</a:t>
            </a:r>
          </a:p>
        </p:txBody>
      </p:sp>
      <p:pic>
        <p:nvPicPr>
          <p:cNvPr id="11" name="Picture 14">
            <a:extLst>
              <a:ext uri="{FF2B5EF4-FFF2-40B4-BE49-F238E27FC236}">
                <a16:creationId xmlns:a16="http://schemas.microsoft.com/office/drawing/2014/main" id="{85AF01F9-469E-4EFC-ACDC-432B590DE727}"/>
              </a:ext>
            </a:extLst>
          </p:cNvPr>
          <p:cNvPicPr/>
          <p:nvPr/>
        </p:nvPicPr>
        <p:blipFill>
          <a:blip r:embed="rId2" cstate="print"/>
          <a:srcRect/>
          <a:stretch>
            <a:fillRect/>
          </a:stretch>
        </p:blipFill>
        <p:spPr bwMode="auto">
          <a:xfrm>
            <a:off x="4354803" y="2110915"/>
            <a:ext cx="205740" cy="1110029"/>
          </a:xfrm>
          <a:prstGeom prst="rect">
            <a:avLst/>
          </a:prstGeom>
          <a:noFill/>
        </p:spPr>
      </p:pic>
      <p:pic>
        <p:nvPicPr>
          <p:cNvPr id="15" name="Resim 14">
            <a:extLst>
              <a:ext uri="{FF2B5EF4-FFF2-40B4-BE49-F238E27FC236}">
                <a16:creationId xmlns:a16="http://schemas.microsoft.com/office/drawing/2014/main" id="{A973B3FB-90E9-4D3D-A73E-DF8E51A405B1}"/>
              </a:ext>
            </a:extLst>
          </p:cNvPr>
          <p:cNvPicPr/>
          <p:nvPr/>
        </p:nvPicPr>
        <p:blipFill>
          <a:blip r:embed="rId3" cstate="print"/>
          <a:srcRect/>
          <a:stretch>
            <a:fillRect/>
          </a:stretch>
        </p:blipFill>
        <p:spPr bwMode="auto">
          <a:xfrm>
            <a:off x="6180426" y="1907633"/>
            <a:ext cx="692043" cy="1221075"/>
          </a:xfrm>
          <a:prstGeom prst="rect">
            <a:avLst/>
          </a:prstGeom>
          <a:noFill/>
        </p:spPr>
      </p:pic>
      <p:sp>
        <p:nvSpPr>
          <p:cNvPr id="4" name="Dikdörtgen 3">
            <a:extLst>
              <a:ext uri="{FF2B5EF4-FFF2-40B4-BE49-F238E27FC236}">
                <a16:creationId xmlns:a16="http://schemas.microsoft.com/office/drawing/2014/main" id="{E818E365-4290-4B29-A649-422506B45603}"/>
              </a:ext>
            </a:extLst>
          </p:cNvPr>
          <p:cNvSpPr/>
          <p:nvPr/>
        </p:nvSpPr>
        <p:spPr>
          <a:xfrm>
            <a:off x="5420250" y="3080020"/>
            <a:ext cx="2833635" cy="838050"/>
          </a:xfrm>
          <a:prstGeom prst="rect">
            <a:avLst/>
          </a:prstGeom>
        </p:spPr>
        <p:txBody>
          <a:bodyPr wrap="square">
            <a:spAutoFit/>
          </a:bodyPr>
          <a:lstStyle/>
          <a:p>
            <a:pPr lvl="0"/>
            <a:r>
              <a:rPr lang="tr-TR" sz="969" b="1" dirty="0">
                <a:latin typeface="Liberation Sans Narrow" panose="020B0606020202030204" pitchFamily="34" charset="0"/>
              </a:rPr>
              <a:t>Elektrikli </a:t>
            </a:r>
            <a:r>
              <a:rPr lang="tr-TR" sz="969" b="1" dirty="0" err="1">
                <a:latin typeface="Liberation Sans Narrow" panose="020B0606020202030204" pitchFamily="34" charset="0"/>
              </a:rPr>
              <a:t>kilti</a:t>
            </a:r>
            <a:r>
              <a:rPr lang="tr-TR" sz="969" b="1" dirty="0">
                <a:latin typeface="Liberation Sans Narrow" panose="020B0606020202030204" pitchFamily="34" charset="0"/>
              </a:rPr>
              <a:t> karşılığı </a:t>
            </a:r>
          </a:p>
          <a:p>
            <a:pPr lvl="0"/>
            <a:r>
              <a:rPr lang="tr-TR" sz="969" i="1" dirty="0">
                <a:latin typeface="Liberation Sans Narrow" panose="020B0606020202030204" pitchFamily="34" charset="0"/>
              </a:rPr>
              <a:t>     “Fail </a:t>
            </a:r>
            <a:r>
              <a:rPr lang="tr-TR" sz="969" i="1" dirty="0" err="1">
                <a:latin typeface="Liberation Sans Narrow" panose="020B0606020202030204" pitchFamily="34" charset="0"/>
              </a:rPr>
              <a:t>Safe</a:t>
            </a:r>
            <a:r>
              <a:rPr lang="tr-TR" sz="969" i="1" dirty="0">
                <a:latin typeface="Liberation Sans Narrow" panose="020B0606020202030204" pitchFamily="34" charset="0"/>
              </a:rPr>
              <a:t>” tipi: elektrik kesildiğinde açılır.</a:t>
            </a:r>
          </a:p>
          <a:p>
            <a:pPr lvl="0"/>
            <a:r>
              <a:rPr lang="tr-TR" sz="969" i="1" dirty="0">
                <a:latin typeface="Liberation Sans Narrow" panose="020B0606020202030204" pitchFamily="34" charset="0"/>
              </a:rPr>
              <a:t>     “Fail </a:t>
            </a:r>
            <a:r>
              <a:rPr lang="tr-TR" sz="969" i="1" dirty="0" err="1">
                <a:latin typeface="Liberation Sans Narrow" panose="020B0606020202030204" pitchFamily="34" charset="0"/>
              </a:rPr>
              <a:t>Secure</a:t>
            </a:r>
            <a:r>
              <a:rPr lang="tr-TR" sz="969" i="1" dirty="0">
                <a:latin typeface="Liberation Sans Narrow" panose="020B0606020202030204" pitchFamily="34" charset="0"/>
              </a:rPr>
              <a:t>” tipi: elektrik kesildiğinde kapalı kalır.  Elektrikli kilit karşılığı tek taraflı kartlı geçiş sistemi istenen yerlerde uygulanır. </a:t>
            </a:r>
          </a:p>
        </p:txBody>
      </p:sp>
      <p:pic>
        <p:nvPicPr>
          <p:cNvPr id="18" name="16 Resim">
            <a:extLst>
              <a:ext uri="{FF2B5EF4-FFF2-40B4-BE49-F238E27FC236}">
                <a16:creationId xmlns:a16="http://schemas.microsoft.com/office/drawing/2014/main" id="{2B6A7086-66AD-4288-BD74-5C1DC91179FF}"/>
              </a:ext>
            </a:extLst>
          </p:cNvPr>
          <p:cNvPicPr/>
          <p:nvPr/>
        </p:nvPicPr>
        <p:blipFill>
          <a:blip r:embed="rId4" cstate="print"/>
          <a:srcRect/>
          <a:stretch>
            <a:fillRect/>
          </a:stretch>
        </p:blipFill>
        <p:spPr bwMode="auto">
          <a:xfrm>
            <a:off x="4241426" y="4918254"/>
            <a:ext cx="633486" cy="472587"/>
          </a:xfrm>
          <a:prstGeom prst="rect">
            <a:avLst/>
          </a:prstGeom>
          <a:noFill/>
        </p:spPr>
      </p:pic>
      <p:sp>
        <p:nvSpPr>
          <p:cNvPr id="19" name="Metin kutusu 18">
            <a:extLst>
              <a:ext uri="{FF2B5EF4-FFF2-40B4-BE49-F238E27FC236}">
                <a16:creationId xmlns:a16="http://schemas.microsoft.com/office/drawing/2014/main" id="{21562232-0C86-42B2-9A6F-FE34CE04D8F9}"/>
              </a:ext>
            </a:extLst>
          </p:cNvPr>
          <p:cNvSpPr txBox="1"/>
          <p:nvPr/>
        </p:nvSpPr>
        <p:spPr>
          <a:xfrm>
            <a:off x="3972231" y="4480468"/>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Barel (Silindir)</a:t>
            </a:r>
          </a:p>
        </p:txBody>
      </p:sp>
      <p:sp>
        <p:nvSpPr>
          <p:cNvPr id="5" name="Dikdörtgen 4">
            <a:extLst>
              <a:ext uri="{FF2B5EF4-FFF2-40B4-BE49-F238E27FC236}">
                <a16:creationId xmlns:a16="http://schemas.microsoft.com/office/drawing/2014/main" id="{02D46C59-A16E-4A85-80CA-D885FB232DC2}"/>
              </a:ext>
            </a:extLst>
          </p:cNvPr>
          <p:cNvSpPr/>
          <p:nvPr/>
        </p:nvSpPr>
        <p:spPr>
          <a:xfrm>
            <a:off x="3937915" y="5448806"/>
            <a:ext cx="1572769" cy="390620"/>
          </a:xfrm>
          <a:prstGeom prst="rect">
            <a:avLst/>
          </a:prstGeom>
        </p:spPr>
        <p:txBody>
          <a:bodyPr wrap="square">
            <a:spAutoFit/>
          </a:bodyPr>
          <a:lstStyle/>
          <a:p>
            <a:r>
              <a:rPr lang="tr-TR" sz="969" b="1" dirty="0">
                <a:latin typeface="Liberation Sans Narrow" panose="020B0606020202030204" pitchFamily="34" charset="0"/>
              </a:rPr>
              <a:t>Standart anahtarlı &amp; Master anahtarlı opsiyonları</a:t>
            </a:r>
            <a:endParaRPr lang="tr-TR" sz="969" dirty="0"/>
          </a:p>
        </p:txBody>
      </p:sp>
      <p:pic>
        <p:nvPicPr>
          <p:cNvPr id="20" name="Resim 19">
            <a:extLst>
              <a:ext uri="{FF2B5EF4-FFF2-40B4-BE49-F238E27FC236}">
                <a16:creationId xmlns:a16="http://schemas.microsoft.com/office/drawing/2014/main" id="{5B79B1F8-4ED7-48F0-9E98-6828119601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3518" y="3236144"/>
            <a:ext cx="3154452" cy="2365839"/>
          </a:xfrm>
          <a:prstGeom prst="rect">
            <a:avLst/>
          </a:prstGeom>
        </p:spPr>
      </p:pic>
      <p:sp>
        <p:nvSpPr>
          <p:cNvPr id="22" name="Dikdörtgen 21">
            <a:extLst>
              <a:ext uri="{FF2B5EF4-FFF2-40B4-BE49-F238E27FC236}">
                <a16:creationId xmlns:a16="http://schemas.microsoft.com/office/drawing/2014/main" id="{87EED0E4-788B-43DD-8AFD-1A75C174688F}"/>
              </a:ext>
            </a:extLst>
          </p:cNvPr>
          <p:cNvSpPr/>
          <p:nvPr/>
        </p:nvSpPr>
        <p:spPr>
          <a:xfrm>
            <a:off x="8636310" y="3541124"/>
            <a:ext cx="2789988" cy="1786267"/>
          </a:xfrm>
          <a:prstGeom prst="rect">
            <a:avLst/>
          </a:prstGeom>
          <a:blipFill dpi="0" rotWithShape="1">
            <a:blip r:embed="rId6">
              <a:alphaModFix amt="15000"/>
              <a:extLst>
                <a:ext uri="{BEBA8EAE-BF5A-486C-A8C5-ECC9F3942E4B}">
                  <a14:imgProps xmlns:a14="http://schemas.microsoft.com/office/drawing/2010/main">
                    <a14:imgLayer r:embed="rId7">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3923672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ik Üçgen 15">
            <a:extLst>
              <a:ext uri="{FF2B5EF4-FFF2-40B4-BE49-F238E27FC236}">
                <a16:creationId xmlns:a16="http://schemas.microsoft.com/office/drawing/2014/main" id="{9C7C7D79-F27D-4B9F-BCB6-57685EC2D847}"/>
              </a:ext>
            </a:extLst>
          </p:cNvPr>
          <p:cNvSpPr/>
          <p:nvPr/>
        </p:nvSpPr>
        <p:spPr>
          <a:xfrm rot="10800000" flipH="1">
            <a:off x="1" y="0"/>
            <a:ext cx="5433382" cy="695047"/>
          </a:xfrm>
          <a:prstGeom prst="rtTriangle">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94385"/>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55" name="Resim 54">
            <a:extLst>
              <a:ext uri="{FF2B5EF4-FFF2-40B4-BE49-F238E27FC236}">
                <a16:creationId xmlns:a16="http://schemas.microsoft.com/office/drawing/2014/main" id="{BC6CE3BB-2830-4214-AFCF-2D397988B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6004" y="1081492"/>
            <a:ext cx="2519992" cy="4479985"/>
          </a:xfrm>
          <a:prstGeom prst="rect">
            <a:avLst/>
          </a:prstGeom>
        </p:spPr>
      </p:pic>
      <p:sp>
        <p:nvSpPr>
          <p:cNvPr id="12" name="Metin kutusu 11">
            <a:extLst>
              <a:ext uri="{FF2B5EF4-FFF2-40B4-BE49-F238E27FC236}">
                <a16:creationId xmlns:a16="http://schemas.microsoft.com/office/drawing/2014/main" id="{620C3467-916B-4975-9A15-CF2EF7A685DE}"/>
              </a:ext>
            </a:extLst>
          </p:cNvPr>
          <p:cNvSpPr txBox="1"/>
          <p:nvPr/>
        </p:nvSpPr>
        <p:spPr>
          <a:xfrm>
            <a:off x="396000" y="5977786"/>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Aksesuar, donanım</a:t>
            </a:r>
          </a:p>
        </p:txBody>
      </p:sp>
      <p:sp>
        <p:nvSpPr>
          <p:cNvPr id="8" name="Dikdörtgen 7">
            <a:extLst>
              <a:ext uri="{FF2B5EF4-FFF2-40B4-BE49-F238E27FC236}">
                <a16:creationId xmlns:a16="http://schemas.microsoft.com/office/drawing/2014/main" id="{86148401-B52D-4994-ACA5-332D21ED11C0}"/>
              </a:ext>
            </a:extLst>
          </p:cNvPr>
          <p:cNvSpPr/>
          <p:nvPr/>
        </p:nvSpPr>
        <p:spPr>
          <a:xfrm>
            <a:off x="4939299" y="2054924"/>
            <a:ext cx="2337567" cy="1673014"/>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3681152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6" y="949419"/>
            <a:ext cx="4353594"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Diğer Aksesuarlar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29812"/>
            <a:ext cx="5371988"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72273"/>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8" name="Metin kutusu 7">
            <a:extLst>
              <a:ext uri="{FF2B5EF4-FFF2-40B4-BE49-F238E27FC236}">
                <a16:creationId xmlns:a16="http://schemas.microsoft.com/office/drawing/2014/main" id="{92750413-0972-40EC-A5B8-654347839835}"/>
              </a:ext>
            </a:extLst>
          </p:cNvPr>
          <p:cNvSpPr txBox="1"/>
          <p:nvPr/>
        </p:nvSpPr>
        <p:spPr>
          <a:xfrm>
            <a:off x="3883077" y="1765389"/>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Kapı Kapatıcı</a:t>
            </a:r>
          </a:p>
        </p:txBody>
      </p:sp>
      <p:pic>
        <p:nvPicPr>
          <p:cNvPr id="10" name="Resim 9">
            <a:extLst>
              <a:ext uri="{FF2B5EF4-FFF2-40B4-BE49-F238E27FC236}">
                <a16:creationId xmlns:a16="http://schemas.microsoft.com/office/drawing/2014/main" id="{1DFAE64F-5CCC-4BAB-AD83-004EDD3D072C}"/>
              </a:ext>
            </a:extLst>
          </p:cNvPr>
          <p:cNvPicPr/>
          <p:nvPr/>
        </p:nvPicPr>
        <p:blipFill>
          <a:blip r:embed="rId2" cstate="print"/>
          <a:srcRect/>
          <a:stretch>
            <a:fillRect/>
          </a:stretch>
        </p:blipFill>
        <p:spPr bwMode="auto">
          <a:xfrm>
            <a:off x="4115410" y="2140129"/>
            <a:ext cx="1143061" cy="1073521"/>
          </a:xfrm>
          <a:prstGeom prst="rect">
            <a:avLst/>
          </a:prstGeom>
          <a:noFill/>
        </p:spPr>
      </p:pic>
      <p:pic>
        <p:nvPicPr>
          <p:cNvPr id="4" name="Resim 3">
            <a:extLst>
              <a:ext uri="{FF2B5EF4-FFF2-40B4-BE49-F238E27FC236}">
                <a16:creationId xmlns:a16="http://schemas.microsoft.com/office/drawing/2014/main" id="{431C12C1-630E-44B5-BA95-70D75BE83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7820" y="2262028"/>
            <a:ext cx="1687940" cy="1402869"/>
          </a:xfrm>
          <a:prstGeom prst="rect">
            <a:avLst/>
          </a:prstGeom>
        </p:spPr>
      </p:pic>
      <p:pic>
        <p:nvPicPr>
          <p:cNvPr id="11" name="Resim 10">
            <a:extLst>
              <a:ext uri="{FF2B5EF4-FFF2-40B4-BE49-F238E27FC236}">
                <a16:creationId xmlns:a16="http://schemas.microsoft.com/office/drawing/2014/main" id="{AEF72F36-3413-461C-94AB-797DDE110AB3}"/>
              </a:ext>
            </a:extLst>
          </p:cNvPr>
          <p:cNvPicPr/>
          <p:nvPr/>
        </p:nvPicPr>
        <p:blipFill>
          <a:blip r:embed="rId4" cstate="print"/>
          <a:srcRect/>
          <a:stretch>
            <a:fillRect/>
          </a:stretch>
        </p:blipFill>
        <p:spPr bwMode="auto">
          <a:xfrm>
            <a:off x="5860026" y="1631617"/>
            <a:ext cx="1771432" cy="1073521"/>
          </a:xfrm>
          <a:prstGeom prst="rect">
            <a:avLst/>
          </a:prstGeom>
          <a:noFill/>
        </p:spPr>
      </p:pic>
      <p:sp>
        <p:nvSpPr>
          <p:cNvPr id="15" name="Metin kutusu 14">
            <a:extLst>
              <a:ext uri="{FF2B5EF4-FFF2-40B4-BE49-F238E27FC236}">
                <a16:creationId xmlns:a16="http://schemas.microsoft.com/office/drawing/2014/main" id="{756DC80F-8CE0-401A-BFE1-CF85557F4D8B}"/>
              </a:ext>
            </a:extLst>
          </p:cNvPr>
          <p:cNvSpPr txBox="1"/>
          <p:nvPr/>
        </p:nvSpPr>
        <p:spPr>
          <a:xfrm>
            <a:off x="4371307" y="3198137"/>
            <a:ext cx="1000680" cy="241476"/>
          </a:xfrm>
          <a:prstGeom prst="rect">
            <a:avLst/>
          </a:prstGeom>
          <a:noFill/>
        </p:spPr>
        <p:txBody>
          <a:bodyPr wrap="square" rtlCol="0">
            <a:spAutoFit/>
          </a:bodyPr>
          <a:lstStyle/>
          <a:p>
            <a:pPr lvl="0"/>
            <a:r>
              <a:rPr lang="tr-TR" sz="969" b="1" dirty="0">
                <a:latin typeface="Liberation Sans Narrow" panose="020B0606020202030204" pitchFamily="34" charset="0"/>
              </a:rPr>
              <a:t>Dirsek kollu</a:t>
            </a:r>
          </a:p>
        </p:txBody>
      </p:sp>
      <p:sp>
        <p:nvSpPr>
          <p:cNvPr id="18" name="Metin kutusu 17">
            <a:extLst>
              <a:ext uri="{FF2B5EF4-FFF2-40B4-BE49-F238E27FC236}">
                <a16:creationId xmlns:a16="http://schemas.microsoft.com/office/drawing/2014/main" id="{9E937B1D-28DD-4E89-877D-1B0FD1345194}"/>
              </a:ext>
            </a:extLst>
          </p:cNvPr>
          <p:cNvSpPr txBox="1"/>
          <p:nvPr/>
        </p:nvSpPr>
        <p:spPr>
          <a:xfrm>
            <a:off x="6837765" y="2396356"/>
            <a:ext cx="1000680" cy="241476"/>
          </a:xfrm>
          <a:prstGeom prst="rect">
            <a:avLst/>
          </a:prstGeom>
          <a:noFill/>
        </p:spPr>
        <p:txBody>
          <a:bodyPr wrap="square" rtlCol="0">
            <a:spAutoFit/>
          </a:bodyPr>
          <a:lstStyle/>
          <a:p>
            <a:pPr lvl="0"/>
            <a:r>
              <a:rPr lang="tr-TR" sz="969" b="1" dirty="0">
                <a:latin typeface="Liberation Sans Narrow" panose="020B0606020202030204" pitchFamily="34" charset="0"/>
              </a:rPr>
              <a:t>Kayar kanallı </a:t>
            </a:r>
          </a:p>
        </p:txBody>
      </p:sp>
      <p:sp>
        <p:nvSpPr>
          <p:cNvPr id="19" name="Metin kutusu 18">
            <a:extLst>
              <a:ext uri="{FF2B5EF4-FFF2-40B4-BE49-F238E27FC236}">
                <a16:creationId xmlns:a16="http://schemas.microsoft.com/office/drawing/2014/main" id="{EFB5FD27-249D-4D56-86B1-E04C0774005F}"/>
              </a:ext>
            </a:extLst>
          </p:cNvPr>
          <p:cNvSpPr txBox="1"/>
          <p:nvPr/>
        </p:nvSpPr>
        <p:spPr>
          <a:xfrm>
            <a:off x="7131117" y="3429000"/>
            <a:ext cx="1000680" cy="390620"/>
          </a:xfrm>
          <a:prstGeom prst="rect">
            <a:avLst/>
          </a:prstGeom>
          <a:noFill/>
        </p:spPr>
        <p:txBody>
          <a:bodyPr wrap="square" rtlCol="0">
            <a:spAutoFit/>
          </a:bodyPr>
          <a:lstStyle/>
          <a:p>
            <a:pPr lvl="0"/>
            <a:r>
              <a:rPr lang="tr-TR" sz="969" b="1" dirty="0">
                <a:latin typeface="Liberation Sans Narrow" panose="020B0606020202030204" pitchFamily="34" charset="0"/>
              </a:rPr>
              <a:t>Gizli kapı kapatıcı</a:t>
            </a:r>
          </a:p>
        </p:txBody>
      </p:sp>
      <p:sp>
        <p:nvSpPr>
          <p:cNvPr id="20" name="Metin kutusu 19">
            <a:extLst>
              <a:ext uri="{FF2B5EF4-FFF2-40B4-BE49-F238E27FC236}">
                <a16:creationId xmlns:a16="http://schemas.microsoft.com/office/drawing/2014/main" id="{20618AEF-D78B-49E3-963C-448A5F342255}"/>
              </a:ext>
            </a:extLst>
          </p:cNvPr>
          <p:cNvSpPr txBox="1"/>
          <p:nvPr/>
        </p:nvSpPr>
        <p:spPr>
          <a:xfrm>
            <a:off x="3883077" y="3960569"/>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Panikbar, </a:t>
            </a:r>
            <a:r>
              <a:rPr lang="tr-TR" sz="1662" b="1" dirty="0" err="1">
                <a:solidFill>
                  <a:schemeClr val="bg1">
                    <a:lumMod val="65000"/>
                  </a:schemeClr>
                </a:solidFill>
                <a:latin typeface="Arial Black" panose="020B0A04020102020204" pitchFamily="34" charset="0"/>
              </a:rPr>
              <a:t>Pushbar</a:t>
            </a:r>
            <a:endParaRPr lang="tr-TR" sz="1662" b="1" dirty="0">
              <a:solidFill>
                <a:schemeClr val="bg1">
                  <a:lumMod val="65000"/>
                </a:schemeClr>
              </a:solidFill>
              <a:latin typeface="Arial Black" panose="020B0A04020102020204" pitchFamily="34" charset="0"/>
            </a:endParaRPr>
          </a:p>
        </p:txBody>
      </p:sp>
      <p:pic>
        <p:nvPicPr>
          <p:cNvPr id="28" name="Resim 27">
            <a:extLst>
              <a:ext uri="{FF2B5EF4-FFF2-40B4-BE49-F238E27FC236}">
                <a16:creationId xmlns:a16="http://schemas.microsoft.com/office/drawing/2014/main" id="{1D0FE501-ADE0-4C8E-8A9F-E66702D1B515}"/>
              </a:ext>
            </a:extLst>
          </p:cNvPr>
          <p:cNvPicPr/>
          <p:nvPr/>
        </p:nvPicPr>
        <p:blipFill>
          <a:blip r:embed="rId5" cstate="print"/>
          <a:srcRect/>
          <a:stretch>
            <a:fillRect/>
          </a:stretch>
        </p:blipFill>
        <p:spPr bwMode="auto">
          <a:xfrm>
            <a:off x="4126951" y="4546956"/>
            <a:ext cx="797462" cy="805815"/>
          </a:xfrm>
          <a:prstGeom prst="rect">
            <a:avLst/>
          </a:prstGeom>
          <a:noFill/>
        </p:spPr>
      </p:pic>
      <p:pic>
        <p:nvPicPr>
          <p:cNvPr id="29" name="Resim 28">
            <a:extLst>
              <a:ext uri="{FF2B5EF4-FFF2-40B4-BE49-F238E27FC236}">
                <a16:creationId xmlns:a16="http://schemas.microsoft.com/office/drawing/2014/main" id="{C15E392A-7D09-4D28-85FF-D4760D5B7620}"/>
              </a:ext>
            </a:extLst>
          </p:cNvPr>
          <p:cNvPicPr/>
          <p:nvPr/>
        </p:nvPicPr>
        <p:blipFill>
          <a:blip r:embed="rId6" cstate="print"/>
          <a:srcRect/>
          <a:stretch>
            <a:fillRect/>
          </a:stretch>
        </p:blipFill>
        <p:spPr bwMode="auto">
          <a:xfrm>
            <a:off x="5591310" y="4540662"/>
            <a:ext cx="937260" cy="781197"/>
          </a:xfrm>
          <a:prstGeom prst="rect">
            <a:avLst/>
          </a:prstGeom>
          <a:noFill/>
        </p:spPr>
      </p:pic>
      <p:pic>
        <p:nvPicPr>
          <p:cNvPr id="7" name="Resim 6">
            <a:extLst>
              <a:ext uri="{FF2B5EF4-FFF2-40B4-BE49-F238E27FC236}">
                <a16:creationId xmlns:a16="http://schemas.microsoft.com/office/drawing/2014/main" id="{74BE1C15-E4F4-4871-A8A7-7AC403D024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31118" y="4314370"/>
            <a:ext cx="1105552" cy="1105552"/>
          </a:xfrm>
          <a:prstGeom prst="rect">
            <a:avLst/>
          </a:prstGeom>
        </p:spPr>
      </p:pic>
      <p:sp>
        <p:nvSpPr>
          <p:cNvPr id="32" name="Metin kutusu 31">
            <a:extLst>
              <a:ext uri="{FF2B5EF4-FFF2-40B4-BE49-F238E27FC236}">
                <a16:creationId xmlns:a16="http://schemas.microsoft.com/office/drawing/2014/main" id="{CECD6D3C-6E96-4CEA-AA8E-4EB86C98D75E}"/>
              </a:ext>
            </a:extLst>
          </p:cNvPr>
          <p:cNvSpPr txBox="1"/>
          <p:nvPr/>
        </p:nvSpPr>
        <p:spPr>
          <a:xfrm>
            <a:off x="3983516" y="5572088"/>
            <a:ext cx="1286497" cy="241476"/>
          </a:xfrm>
          <a:prstGeom prst="rect">
            <a:avLst/>
          </a:prstGeom>
          <a:noFill/>
        </p:spPr>
        <p:txBody>
          <a:bodyPr wrap="square" rtlCol="0">
            <a:spAutoFit/>
          </a:bodyPr>
          <a:lstStyle/>
          <a:p>
            <a:pPr lvl="0"/>
            <a:r>
              <a:rPr lang="tr-TR" sz="969" b="1" dirty="0">
                <a:latin typeface="Liberation Sans Narrow" panose="020B0606020202030204" pitchFamily="34" charset="0"/>
              </a:rPr>
              <a:t>Gömme kilitli panikbar</a:t>
            </a:r>
          </a:p>
        </p:txBody>
      </p:sp>
      <p:sp>
        <p:nvSpPr>
          <p:cNvPr id="33" name="Metin kutusu 32">
            <a:extLst>
              <a:ext uri="{FF2B5EF4-FFF2-40B4-BE49-F238E27FC236}">
                <a16:creationId xmlns:a16="http://schemas.microsoft.com/office/drawing/2014/main" id="{A5026963-1B6A-4A11-B3AA-804510FB2569}"/>
              </a:ext>
            </a:extLst>
          </p:cNvPr>
          <p:cNvSpPr txBox="1"/>
          <p:nvPr/>
        </p:nvSpPr>
        <p:spPr>
          <a:xfrm>
            <a:off x="5499714" y="5573010"/>
            <a:ext cx="1465778" cy="241476"/>
          </a:xfrm>
          <a:prstGeom prst="rect">
            <a:avLst/>
          </a:prstGeom>
          <a:noFill/>
        </p:spPr>
        <p:txBody>
          <a:bodyPr wrap="square" rtlCol="0">
            <a:spAutoFit/>
          </a:bodyPr>
          <a:lstStyle/>
          <a:p>
            <a:pPr lvl="0"/>
            <a:r>
              <a:rPr lang="tr-TR" sz="969" b="1" dirty="0">
                <a:latin typeface="Liberation Sans Narrow" panose="020B0606020202030204" pitchFamily="34" charset="0"/>
              </a:rPr>
              <a:t>Yüzeyden kilitli panikbar</a:t>
            </a:r>
          </a:p>
        </p:txBody>
      </p:sp>
      <p:sp>
        <p:nvSpPr>
          <p:cNvPr id="34" name="Metin kutusu 33">
            <a:extLst>
              <a:ext uri="{FF2B5EF4-FFF2-40B4-BE49-F238E27FC236}">
                <a16:creationId xmlns:a16="http://schemas.microsoft.com/office/drawing/2014/main" id="{CC624F30-A776-442E-811F-5324F61604F3}"/>
              </a:ext>
            </a:extLst>
          </p:cNvPr>
          <p:cNvSpPr txBox="1"/>
          <p:nvPr/>
        </p:nvSpPr>
        <p:spPr>
          <a:xfrm>
            <a:off x="7195197" y="5568089"/>
            <a:ext cx="1286497" cy="241476"/>
          </a:xfrm>
          <a:prstGeom prst="rect">
            <a:avLst/>
          </a:prstGeom>
          <a:noFill/>
        </p:spPr>
        <p:txBody>
          <a:bodyPr wrap="square" rtlCol="0">
            <a:spAutoFit/>
          </a:bodyPr>
          <a:lstStyle/>
          <a:p>
            <a:pPr lvl="0"/>
            <a:r>
              <a:rPr lang="tr-TR" sz="969" b="1" dirty="0" err="1">
                <a:latin typeface="Liberation Sans Narrow" panose="020B0606020202030204" pitchFamily="34" charset="0"/>
              </a:rPr>
              <a:t>Pushbar</a:t>
            </a:r>
            <a:endParaRPr lang="tr-TR" sz="969" b="1" dirty="0">
              <a:latin typeface="Liberation Sans Narrow" panose="020B0606020202030204" pitchFamily="34" charset="0"/>
            </a:endParaRPr>
          </a:p>
        </p:txBody>
      </p:sp>
    </p:spTree>
    <p:extLst>
      <p:ext uri="{BB962C8B-B14F-4D97-AF65-F5344CB8AC3E}">
        <p14:creationId xmlns:p14="http://schemas.microsoft.com/office/powerpoint/2010/main" val="1135762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4251508"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Diğer Aksesuarlar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0" y="-25580"/>
            <a:ext cx="5433383"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9599"/>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5" name="Dikdörtgen 4">
            <a:extLst>
              <a:ext uri="{FF2B5EF4-FFF2-40B4-BE49-F238E27FC236}">
                <a16:creationId xmlns:a16="http://schemas.microsoft.com/office/drawing/2014/main" id="{17C3219D-76D7-4B30-AA15-7CA7064AC8D9}"/>
              </a:ext>
            </a:extLst>
          </p:cNvPr>
          <p:cNvSpPr/>
          <p:nvPr/>
        </p:nvSpPr>
        <p:spPr>
          <a:xfrm>
            <a:off x="5548600" y="2002893"/>
            <a:ext cx="2921325" cy="688907"/>
          </a:xfrm>
          <a:prstGeom prst="rect">
            <a:avLst/>
          </a:prstGeom>
        </p:spPr>
        <p:txBody>
          <a:bodyPr wrap="square">
            <a:spAutoFit/>
          </a:bodyPr>
          <a:lstStyle/>
          <a:p>
            <a:pPr lvl="0"/>
            <a:endParaRPr lang="tr-TR" sz="969" b="1" i="1" dirty="0">
              <a:latin typeface="Liberation Sans Narrow" panose="020B0606020202030204" pitchFamily="34" charset="0"/>
            </a:endParaRPr>
          </a:p>
          <a:p>
            <a:pPr lvl="0"/>
            <a:r>
              <a:rPr lang="tr-TR" sz="969" b="1" dirty="0">
                <a:latin typeface="Liberation Sans Narrow" panose="020B0606020202030204" pitchFamily="34" charset="0"/>
              </a:rPr>
              <a:t>Zemine veya duvara monte opsiyonları</a:t>
            </a:r>
          </a:p>
          <a:p>
            <a:pPr lvl="0"/>
            <a:r>
              <a:rPr lang="tr-TR" sz="969" i="1" dirty="0">
                <a:latin typeface="Liberation Sans Narrow" panose="020B0606020202030204" pitchFamily="34" charset="0"/>
              </a:rPr>
              <a:t>Yangın alarm sistemine bağlıdır. Kapıyı sürekli açık tutar, yangın anında serbest kalır ve kapı kapanır. </a:t>
            </a:r>
          </a:p>
        </p:txBody>
      </p:sp>
      <p:pic>
        <p:nvPicPr>
          <p:cNvPr id="24" name="30 Resim">
            <a:extLst>
              <a:ext uri="{FF2B5EF4-FFF2-40B4-BE49-F238E27FC236}">
                <a16:creationId xmlns:a16="http://schemas.microsoft.com/office/drawing/2014/main" id="{FCA532E9-6B3B-44F1-B795-69A36183B3C3}"/>
              </a:ext>
            </a:extLst>
          </p:cNvPr>
          <p:cNvPicPr/>
          <p:nvPr/>
        </p:nvPicPr>
        <p:blipFill>
          <a:blip r:embed="rId2" cstate="print"/>
          <a:srcRect/>
          <a:stretch>
            <a:fillRect/>
          </a:stretch>
        </p:blipFill>
        <p:spPr bwMode="auto">
          <a:xfrm>
            <a:off x="4700089" y="2221374"/>
            <a:ext cx="593723" cy="491930"/>
          </a:xfrm>
          <a:prstGeom prst="rect">
            <a:avLst/>
          </a:prstGeom>
          <a:noFill/>
        </p:spPr>
      </p:pic>
      <p:sp>
        <p:nvSpPr>
          <p:cNvPr id="26" name="Metin kutusu 25">
            <a:extLst>
              <a:ext uri="{FF2B5EF4-FFF2-40B4-BE49-F238E27FC236}">
                <a16:creationId xmlns:a16="http://schemas.microsoft.com/office/drawing/2014/main" id="{0A70A278-010A-457F-A77C-DDBD5D099B74}"/>
              </a:ext>
            </a:extLst>
          </p:cNvPr>
          <p:cNvSpPr txBox="1"/>
          <p:nvPr/>
        </p:nvSpPr>
        <p:spPr>
          <a:xfrm>
            <a:off x="3883077" y="1683279"/>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Manyetik Tutucu</a:t>
            </a:r>
          </a:p>
        </p:txBody>
      </p:sp>
      <p:pic>
        <p:nvPicPr>
          <p:cNvPr id="27" name="29 Resim">
            <a:extLst>
              <a:ext uri="{FF2B5EF4-FFF2-40B4-BE49-F238E27FC236}">
                <a16:creationId xmlns:a16="http://schemas.microsoft.com/office/drawing/2014/main" id="{D63BF653-9346-48CD-8D45-42E65AD0FEB0}"/>
              </a:ext>
            </a:extLst>
          </p:cNvPr>
          <p:cNvPicPr/>
          <p:nvPr/>
        </p:nvPicPr>
        <p:blipFill>
          <a:blip r:embed="rId3" cstate="print"/>
          <a:srcRect/>
          <a:stretch>
            <a:fillRect/>
          </a:stretch>
        </p:blipFill>
        <p:spPr bwMode="auto">
          <a:xfrm>
            <a:off x="3854326" y="2225845"/>
            <a:ext cx="702066" cy="645355"/>
          </a:xfrm>
          <a:prstGeom prst="rect">
            <a:avLst/>
          </a:prstGeom>
          <a:noFill/>
        </p:spPr>
      </p:pic>
      <p:sp>
        <p:nvSpPr>
          <p:cNvPr id="12" name="Dikdörtgen 11">
            <a:extLst>
              <a:ext uri="{FF2B5EF4-FFF2-40B4-BE49-F238E27FC236}">
                <a16:creationId xmlns:a16="http://schemas.microsoft.com/office/drawing/2014/main" id="{3B461264-9B50-439C-92C9-F4A6062E80AE}"/>
              </a:ext>
            </a:extLst>
          </p:cNvPr>
          <p:cNvSpPr/>
          <p:nvPr/>
        </p:nvSpPr>
        <p:spPr>
          <a:xfrm>
            <a:off x="3883077" y="3645393"/>
            <a:ext cx="4340663" cy="987193"/>
          </a:xfrm>
          <a:prstGeom prst="rect">
            <a:avLst/>
          </a:prstGeom>
        </p:spPr>
        <p:txBody>
          <a:bodyPr wrap="square">
            <a:spAutoFit/>
          </a:bodyPr>
          <a:lstStyle/>
          <a:p>
            <a:pPr lvl="0"/>
            <a:endParaRPr lang="tr-TR" sz="969" b="1" dirty="0">
              <a:latin typeface="Liberation Sans Narrow" panose="020B0606020202030204" pitchFamily="34" charset="0"/>
            </a:endParaRPr>
          </a:p>
          <a:p>
            <a:pPr lvl="0"/>
            <a:r>
              <a:rPr lang="tr-TR" sz="969" b="1" dirty="0">
                <a:latin typeface="Liberation Sans Narrow" panose="020B0606020202030204" pitchFamily="34" charset="0"/>
              </a:rPr>
              <a:t>Paslanmaz çelik veya alüminyum seçenekleri </a:t>
            </a:r>
          </a:p>
          <a:p>
            <a:pPr lvl="0"/>
            <a:r>
              <a:rPr lang="tr-TR" sz="969" i="1" dirty="0">
                <a:latin typeface="Liberation Sans Narrow" panose="020B0606020202030204" pitchFamily="34" charset="0"/>
              </a:rPr>
              <a:t>Düz veya L profilli seçenekleri</a:t>
            </a:r>
          </a:p>
          <a:p>
            <a:pPr lvl="0"/>
            <a:r>
              <a:rPr lang="tr-TR" sz="969" i="1" dirty="0">
                <a:latin typeface="Liberation Sans Narrow" panose="020B0606020202030204" pitchFamily="34" charset="0"/>
              </a:rPr>
              <a:t>Tek taraflı veya çift taraflı uygulama seçenekleri  </a:t>
            </a:r>
          </a:p>
          <a:p>
            <a:pPr lvl="0"/>
            <a:r>
              <a:rPr lang="tr-TR" sz="969" i="1" dirty="0">
                <a:latin typeface="Liberation Sans Narrow" panose="020B0606020202030204" pitchFamily="34" charset="0"/>
              </a:rPr>
              <a:t>0,50 mm veya 2 mm kalınlık opsiyonları </a:t>
            </a:r>
          </a:p>
          <a:p>
            <a:pPr lvl="0"/>
            <a:r>
              <a:rPr lang="tr-TR" sz="969" i="1" dirty="0">
                <a:latin typeface="Liberation Sans Narrow" panose="020B0606020202030204" pitchFamily="34" charset="0"/>
              </a:rPr>
              <a:t>İstenen yükseklik ve biçim opsiyonları </a:t>
            </a:r>
          </a:p>
        </p:txBody>
      </p:sp>
      <p:sp>
        <p:nvSpPr>
          <p:cNvPr id="35" name="Metin kutusu 34">
            <a:extLst>
              <a:ext uri="{FF2B5EF4-FFF2-40B4-BE49-F238E27FC236}">
                <a16:creationId xmlns:a16="http://schemas.microsoft.com/office/drawing/2014/main" id="{6A362CDF-C9B2-4315-9787-AAC389CC66A2}"/>
              </a:ext>
            </a:extLst>
          </p:cNvPr>
          <p:cNvSpPr txBox="1"/>
          <p:nvPr/>
        </p:nvSpPr>
        <p:spPr>
          <a:xfrm>
            <a:off x="3883077" y="3363957"/>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Tekmelik</a:t>
            </a:r>
          </a:p>
        </p:txBody>
      </p:sp>
      <p:pic>
        <p:nvPicPr>
          <p:cNvPr id="36" name="Picture 8">
            <a:extLst>
              <a:ext uri="{FF2B5EF4-FFF2-40B4-BE49-F238E27FC236}">
                <a16:creationId xmlns:a16="http://schemas.microsoft.com/office/drawing/2014/main" id="{76C129D8-01DC-4F93-8893-C7C24F348A25}"/>
              </a:ext>
            </a:extLst>
          </p:cNvPr>
          <p:cNvPicPr/>
          <p:nvPr/>
        </p:nvPicPr>
        <p:blipFill>
          <a:blip r:embed="rId4" cstate="print"/>
          <a:srcRect/>
          <a:stretch>
            <a:fillRect/>
          </a:stretch>
        </p:blipFill>
        <p:spPr bwMode="auto">
          <a:xfrm>
            <a:off x="6565249" y="3429000"/>
            <a:ext cx="1266604" cy="1175234"/>
          </a:xfrm>
          <a:prstGeom prst="rect">
            <a:avLst/>
          </a:prstGeom>
          <a:noFill/>
        </p:spPr>
      </p:pic>
      <p:sp>
        <p:nvSpPr>
          <p:cNvPr id="37" name="Metin kutusu 36">
            <a:extLst>
              <a:ext uri="{FF2B5EF4-FFF2-40B4-BE49-F238E27FC236}">
                <a16:creationId xmlns:a16="http://schemas.microsoft.com/office/drawing/2014/main" id="{D6323462-B560-47D8-A80C-1BAD0D8D6915}"/>
              </a:ext>
            </a:extLst>
          </p:cNvPr>
          <p:cNvSpPr txBox="1"/>
          <p:nvPr/>
        </p:nvSpPr>
        <p:spPr>
          <a:xfrm>
            <a:off x="3972231" y="4922676"/>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Menfez	</a:t>
            </a:r>
          </a:p>
        </p:txBody>
      </p:sp>
      <p:pic>
        <p:nvPicPr>
          <p:cNvPr id="38" name="Resim 37">
            <a:extLst>
              <a:ext uri="{FF2B5EF4-FFF2-40B4-BE49-F238E27FC236}">
                <a16:creationId xmlns:a16="http://schemas.microsoft.com/office/drawing/2014/main" id="{026DF019-BEE9-4EA2-8B2B-6D031692B5FE}"/>
              </a:ext>
            </a:extLst>
          </p:cNvPr>
          <p:cNvPicPr/>
          <p:nvPr/>
        </p:nvPicPr>
        <p:blipFill>
          <a:blip r:embed="rId5" cstate="print"/>
          <a:srcRect/>
          <a:stretch>
            <a:fillRect/>
          </a:stretch>
        </p:blipFill>
        <p:spPr bwMode="auto">
          <a:xfrm>
            <a:off x="3993287" y="5471853"/>
            <a:ext cx="879670" cy="531935"/>
          </a:xfrm>
          <a:prstGeom prst="rect">
            <a:avLst/>
          </a:prstGeom>
          <a:noFill/>
        </p:spPr>
      </p:pic>
      <p:sp>
        <p:nvSpPr>
          <p:cNvPr id="39" name="Dikdörtgen 38">
            <a:extLst>
              <a:ext uri="{FF2B5EF4-FFF2-40B4-BE49-F238E27FC236}">
                <a16:creationId xmlns:a16="http://schemas.microsoft.com/office/drawing/2014/main" id="{9B77097F-ACAE-4A6E-BC02-350B9A7454FB}"/>
              </a:ext>
            </a:extLst>
          </p:cNvPr>
          <p:cNvSpPr/>
          <p:nvPr/>
        </p:nvSpPr>
        <p:spPr>
          <a:xfrm>
            <a:off x="5257535" y="5423542"/>
            <a:ext cx="2373923" cy="539763"/>
          </a:xfrm>
          <a:prstGeom prst="rect">
            <a:avLst/>
          </a:prstGeom>
        </p:spPr>
        <p:txBody>
          <a:bodyPr>
            <a:spAutoFit/>
          </a:bodyPr>
          <a:lstStyle/>
          <a:p>
            <a:pPr lvl="0"/>
            <a:r>
              <a:rPr lang="tr-TR" sz="969" i="1" dirty="0">
                <a:latin typeface="Liberation Sans Narrow" panose="020B0606020202030204" pitchFamily="34" charset="0"/>
              </a:rPr>
              <a:t>Alüminyum boyalı veya natürel eloksal</a:t>
            </a:r>
          </a:p>
          <a:p>
            <a:pPr lvl="0"/>
            <a:r>
              <a:rPr lang="tr-TR" sz="969" i="1" dirty="0">
                <a:latin typeface="Liberation Sans Narrow" panose="020B0606020202030204" pitchFamily="34" charset="0"/>
              </a:rPr>
              <a:t>İstenen ölçü </a:t>
            </a:r>
          </a:p>
          <a:p>
            <a:pPr lvl="0"/>
            <a:r>
              <a:rPr lang="tr-TR" sz="969" i="1" dirty="0">
                <a:latin typeface="Liberation Sans Narrow" panose="020B0606020202030204" pitchFamily="34" charset="0"/>
              </a:rPr>
              <a:t>V tipi veya lineer tipte   </a:t>
            </a:r>
          </a:p>
        </p:txBody>
      </p:sp>
    </p:spTree>
    <p:extLst>
      <p:ext uri="{BB962C8B-B14F-4D97-AF65-F5344CB8AC3E}">
        <p14:creationId xmlns:p14="http://schemas.microsoft.com/office/powerpoint/2010/main" val="365177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CC88221-DA06-4286-9547-F73BEA2121E2}"/>
              </a:ext>
            </a:extLst>
          </p:cNvPr>
          <p:cNvSpPr txBox="1"/>
          <p:nvPr/>
        </p:nvSpPr>
        <p:spPr>
          <a:xfrm>
            <a:off x="3883078" y="601417"/>
            <a:ext cx="3592971" cy="561051"/>
          </a:xfrm>
          <a:prstGeom prst="rect">
            <a:avLst/>
          </a:prstGeom>
          <a:noFill/>
        </p:spPr>
        <p:txBody>
          <a:bodyPr wrap="none" rtlCol="0">
            <a:spAutoFit/>
          </a:bodyPr>
          <a:lstStyle/>
          <a:p>
            <a:r>
              <a:rPr lang="tr-TR" sz="3046" b="1" dirty="0">
                <a:latin typeface="Arial Black" panose="020B0A04020102020204" pitchFamily="34" charset="0"/>
              </a:rPr>
              <a:t>Laminat Kapılar</a:t>
            </a:r>
          </a:p>
        </p:txBody>
      </p:sp>
      <p:sp>
        <p:nvSpPr>
          <p:cNvPr id="14" name="Metin kutusu 13">
            <a:extLst>
              <a:ext uri="{FF2B5EF4-FFF2-40B4-BE49-F238E27FC236}">
                <a16:creationId xmlns:a16="http://schemas.microsoft.com/office/drawing/2014/main" id="{41E83374-7F39-4D81-9967-B2457693789A}"/>
              </a:ext>
            </a:extLst>
          </p:cNvPr>
          <p:cNvSpPr txBox="1"/>
          <p:nvPr/>
        </p:nvSpPr>
        <p:spPr>
          <a:xfrm>
            <a:off x="3883077" y="949419"/>
            <a:ext cx="4251508" cy="561051"/>
          </a:xfrm>
          <a:prstGeom prst="rect">
            <a:avLst/>
          </a:prstGeom>
          <a:noFill/>
        </p:spPr>
        <p:txBody>
          <a:bodyPr wrap="square" rtlCol="0">
            <a:spAutoFit/>
          </a:bodyPr>
          <a:lstStyle/>
          <a:p>
            <a:r>
              <a:rPr lang="tr-TR" sz="3046" b="1" dirty="0">
                <a:solidFill>
                  <a:schemeClr val="bg1">
                    <a:lumMod val="50000"/>
                  </a:schemeClr>
                </a:solidFill>
                <a:latin typeface="Arial Black" panose="020B0A04020102020204" pitchFamily="34" charset="0"/>
              </a:rPr>
              <a:t>Diğer Aksesuarlar</a:t>
            </a:r>
          </a:p>
        </p:txBody>
      </p:sp>
      <p:sp>
        <p:nvSpPr>
          <p:cNvPr id="16" name="Dik Üçgen 15">
            <a:extLst>
              <a:ext uri="{FF2B5EF4-FFF2-40B4-BE49-F238E27FC236}">
                <a16:creationId xmlns:a16="http://schemas.microsoft.com/office/drawing/2014/main" id="{9C7C7D79-F27D-4B9F-BCB6-57685EC2D847}"/>
              </a:ext>
            </a:extLst>
          </p:cNvPr>
          <p:cNvSpPr/>
          <p:nvPr/>
        </p:nvSpPr>
        <p:spPr>
          <a:xfrm rot="10800000" flipH="1">
            <a:off x="1" y="-4440"/>
            <a:ext cx="5428694"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7" name="Dik Üçgen 16">
            <a:extLst>
              <a:ext uri="{FF2B5EF4-FFF2-40B4-BE49-F238E27FC236}">
                <a16:creationId xmlns:a16="http://schemas.microsoft.com/office/drawing/2014/main" id="{36BB9AC0-74B1-44B9-B5E3-93A310B7D391}"/>
              </a:ext>
            </a:extLst>
          </p:cNvPr>
          <p:cNvSpPr/>
          <p:nvPr/>
        </p:nvSpPr>
        <p:spPr>
          <a:xfrm flipH="1">
            <a:off x="6758619" y="6162954"/>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5" name="Dikdörtgen 4">
            <a:extLst>
              <a:ext uri="{FF2B5EF4-FFF2-40B4-BE49-F238E27FC236}">
                <a16:creationId xmlns:a16="http://schemas.microsoft.com/office/drawing/2014/main" id="{17C3219D-76D7-4B30-AA15-7CA7064AC8D9}"/>
              </a:ext>
            </a:extLst>
          </p:cNvPr>
          <p:cNvSpPr/>
          <p:nvPr/>
        </p:nvSpPr>
        <p:spPr>
          <a:xfrm>
            <a:off x="5049943" y="2184144"/>
            <a:ext cx="3212389" cy="688907"/>
          </a:xfrm>
          <a:prstGeom prst="rect">
            <a:avLst/>
          </a:prstGeom>
        </p:spPr>
        <p:txBody>
          <a:bodyPr wrap="square">
            <a:spAutoFit/>
          </a:bodyPr>
          <a:lstStyle/>
          <a:p>
            <a:pPr lvl="0"/>
            <a:r>
              <a:rPr lang="tr-TR" sz="969" b="1" dirty="0">
                <a:latin typeface="Liberation Sans Narrow" panose="020B0606020202030204" pitchFamily="34" charset="0"/>
              </a:rPr>
              <a:t>Paslanmaz çelik </a:t>
            </a:r>
          </a:p>
          <a:p>
            <a:pPr lvl="0"/>
            <a:r>
              <a:rPr lang="tr-TR" sz="969" i="1" dirty="0">
                <a:latin typeface="Liberation Sans Narrow" panose="020B0606020202030204" pitchFamily="34" charset="0"/>
              </a:rPr>
              <a:t>Düz veya çekme kollu opsiyonları</a:t>
            </a:r>
          </a:p>
          <a:p>
            <a:pPr lvl="0"/>
            <a:r>
              <a:rPr lang="tr-TR" sz="969" i="1" dirty="0">
                <a:latin typeface="Liberation Sans Narrow" panose="020B0606020202030204" pitchFamily="34" charset="0"/>
              </a:rPr>
              <a:t>Çarpma dilli kilit ve aşınmaya maruz kalan alanlar için kullanılır.</a:t>
            </a:r>
          </a:p>
          <a:p>
            <a:pPr lvl="0"/>
            <a:endParaRPr lang="tr-TR" sz="969" b="1" i="1" dirty="0">
              <a:latin typeface="Liberation Sans Narrow" panose="020B0606020202030204" pitchFamily="34" charset="0"/>
            </a:endParaRPr>
          </a:p>
        </p:txBody>
      </p:sp>
      <p:sp>
        <p:nvSpPr>
          <p:cNvPr id="26" name="Metin kutusu 25">
            <a:extLst>
              <a:ext uri="{FF2B5EF4-FFF2-40B4-BE49-F238E27FC236}">
                <a16:creationId xmlns:a16="http://schemas.microsoft.com/office/drawing/2014/main" id="{0A70A278-010A-457F-A77C-DDBD5D099B74}"/>
              </a:ext>
            </a:extLst>
          </p:cNvPr>
          <p:cNvSpPr txBox="1"/>
          <p:nvPr/>
        </p:nvSpPr>
        <p:spPr>
          <a:xfrm>
            <a:off x="3883077" y="1683279"/>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İtme ve Çekme Plakası</a:t>
            </a:r>
          </a:p>
        </p:txBody>
      </p:sp>
      <p:sp>
        <p:nvSpPr>
          <p:cNvPr id="35" name="Metin kutusu 34">
            <a:extLst>
              <a:ext uri="{FF2B5EF4-FFF2-40B4-BE49-F238E27FC236}">
                <a16:creationId xmlns:a16="http://schemas.microsoft.com/office/drawing/2014/main" id="{6A362CDF-C9B2-4315-9787-AAC389CC66A2}"/>
              </a:ext>
            </a:extLst>
          </p:cNvPr>
          <p:cNvSpPr txBox="1"/>
          <p:nvPr/>
        </p:nvSpPr>
        <p:spPr>
          <a:xfrm>
            <a:off x="3883077" y="3363957"/>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Stoper</a:t>
            </a:r>
          </a:p>
        </p:txBody>
      </p:sp>
      <p:sp>
        <p:nvSpPr>
          <p:cNvPr id="37" name="Metin kutusu 36">
            <a:extLst>
              <a:ext uri="{FF2B5EF4-FFF2-40B4-BE49-F238E27FC236}">
                <a16:creationId xmlns:a16="http://schemas.microsoft.com/office/drawing/2014/main" id="{D6323462-B560-47D8-A80C-1BAD0D8D6915}"/>
              </a:ext>
            </a:extLst>
          </p:cNvPr>
          <p:cNvSpPr txBox="1"/>
          <p:nvPr/>
        </p:nvSpPr>
        <p:spPr>
          <a:xfrm>
            <a:off x="3972231" y="4922676"/>
            <a:ext cx="4162355" cy="348109"/>
          </a:xfrm>
          <a:prstGeom prst="rect">
            <a:avLst/>
          </a:prstGeom>
          <a:noFill/>
        </p:spPr>
        <p:txBody>
          <a:bodyPr wrap="square" rtlCol="0">
            <a:spAutoFit/>
          </a:bodyPr>
          <a:lstStyle/>
          <a:p>
            <a:r>
              <a:rPr lang="tr-TR" sz="1662" b="1" dirty="0">
                <a:solidFill>
                  <a:schemeClr val="bg1">
                    <a:lumMod val="65000"/>
                  </a:schemeClr>
                </a:solidFill>
                <a:latin typeface="Arial Black" panose="020B0A04020102020204" pitchFamily="34" charset="0"/>
              </a:rPr>
              <a:t>Giyotin	</a:t>
            </a:r>
          </a:p>
        </p:txBody>
      </p:sp>
      <p:sp>
        <p:nvSpPr>
          <p:cNvPr id="39" name="Dikdörtgen 38">
            <a:extLst>
              <a:ext uri="{FF2B5EF4-FFF2-40B4-BE49-F238E27FC236}">
                <a16:creationId xmlns:a16="http://schemas.microsoft.com/office/drawing/2014/main" id="{9B77097F-ACAE-4A6E-BC02-350B9A7454FB}"/>
              </a:ext>
            </a:extLst>
          </p:cNvPr>
          <p:cNvSpPr/>
          <p:nvPr/>
        </p:nvSpPr>
        <p:spPr>
          <a:xfrm>
            <a:off x="5704946" y="5488231"/>
            <a:ext cx="2373923" cy="390620"/>
          </a:xfrm>
          <a:prstGeom prst="rect">
            <a:avLst/>
          </a:prstGeom>
        </p:spPr>
        <p:txBody>
          <a:bodyPr>
            <a:spAutoFit/>
          </a:bodyPr>
          <a:lstStyle/>
          <a:p>
            <a:pPr lvl="0"/>
            <a:r>
              <a:rPr lang="tr-TR" sz="969" i="1" dirty="0">
                <a:latin typeface="Liberation Sans Narrow" panose="020B0606020202030204" pitchFamily="34" charset="0"/>
              </a:rPr>
              <a:t>Ses , toz veya haşere izolasyonu istenen kapılarda </a:t>
            </a:r>
            <a:r>
              <a:rPr lang="tr-TR" sz="969" i="1" dirty="0" err="1">
                <a:latin typeface="Liberation Sans Narrow" panose="020B0606020202030204" pitchFamily="34" charset="0"/>
              </a:rPr>
              <a:t>opsiyonel</a:t>
            </a:r>
            <a:r>
              <a:rPr lang="tr-TR" sz="969" i="1" dirty="0">
                <a:latin typeface="Liberation Sans Narrow" panose="020B0606020202030204" pitchFamily="34" charset="0"/>
              </a:rPr>
              <a:t> olarak uygulanır.</a:t>
            </a:r>
          </a:p>
        </p:txBody>
      </p:sp>
      <p:pic>
        <p:nvPicPr>
          <p:cNvPr id="20" name="Resim 19">
            <a:extLst>
              <a:ext uri="{FF2B5EF4-FFF2-40B4-BE49-F238E27FC236}">
                <a16:creationId xmlns:a16="http://schemas.microsoft.com/office/drawing/2014/main" id="{CA68DFFE-BD47-48CE-B8F8-92F0092005AE}"/>
              </a:ext>
            </a:extLst>
          </p:cNvPr>
          <p:cNvPicPr/>
          <p:nvPr/>
        </p:nvPicPr>
        <p:blipFill>
          <a:blip r:embed="rId2" cstate="print"/>
          <a:srcRect/>
          <a:stretch>
            <a:fillRect/>
          </a:stretch>
        </p:blipFill>
        <p:spPr bwMode="auto">
          <a:xfrm>
            <a:off x="3929671" y="2066436"/>
            <a:ext cx="418679" cy="936258"/>
          </a:xfrm>
          <a:prstGeom prst="rect">
            <a:avLst/>
          </a:prstGeom>
          <a:noFill/>
        </p:spPr>
      </p:pic>
      <p:pic>
        <p:nvPicPr>
          <p:cNvPr id="21" name="Resim 20">
            <a:extLst>
              <a:ext uri="{FF2B5EF4-FFF2-40B4-BE49-F238E27FC236}">
                <a16:creationId xmlns:a16="http://schemas.microsoft.com/office/drawing/2014/main" id="{A2DF8649-5966-4B60-BB3A-CC99ABAFF443}"/>
              </a:ext>
            </a:extLst>
          </p:cNvPr>
          <p:cNvPicPr/>
          <p:nvPr/>
        </p:nvPicPr>
        <p:blipFill>
          <a:blip r:embed="rId3" cstate="print"/>
          <a:srcRect/>
          <a:stretch>
            <a:fillRect/>
          </a:stretch>
        </p:blipFill>
        <p:spPr bwMode="auto">
          <a:xfrm>
            <a:off x="4524909" y="2058084"/>
            <a:ext cx="430478" cy="909592"/>
          </a:xfrm>
          <a:prstGeom prst="rect">
            <a:avLst/>
          </a:prstGeom>
          <a:noFill/>
        </p:spPr>
      </p:pic>
      <p:pic>
        <p:nvPicPr>
          <p:cNvPr id="22" name="22 Resim">
            <a:extLst>
              <a:ext uri="{FF2B5EF4-FFF2-40B4-BE49-F238E27FC236}">
                <a16:creationId xmlns:a16="http://schemas.microsoft.com/office/drawing/2014/main" id="{ECC91EB9-60FB-4986-B8CC-D5A40770F336}"/>
              </a:ext>
            </a:extLst>
          </p:cNvPr>
          <p:cNvPicPr/>
          <p:nvPr/>
        </p:nvPicPr>
        <p:blipFill>
          <a:blip r:embed="rId4" cstate="print"/>
          <a:srcRect/>
          <a:stretch>
            <a:fillRect/>
          </a:stretch>
        </p:blipFill>
        <p:spPr bwMode="auto">
          <a:xfrm>
            <a:off x="5561428" y="3603796"/>
            <a:ext cx="534572" cy="415876"/>
          </a:xfrm>
          <a:prstGeom prst="rect">
            <a:avLst/>
          </a:prstGeom>
          <a:noFill/>
        </p:spPr>
      </p:pic>
      <p:pic>
        <p:nvPicPr>
          <p:cNvPr id="23" name="Resim 22">
            <a:extLst>
              <a:ext uri="{FF2B5EF4-FFF2-40B4-BE49-F238E27FC236}">
                <a16:creationId xmlns:a16="http://schemas.microsoft.com/office/drawing/2014/main" id="{6D383917-63B2-4D4D-8492-ADE9024ED45A}"/>
              </a:ext>
            </a:extLst>
          </p:cNvPr>
          <p:cNvPicPr/>
          <p:nvPr/>
        </p:nvPicPr>
        <p:blipFill>
          <a:blip r:embed="rId5" cstate="print"/>
          <a:srcRect/>
          <a:stretch>
            <a:fillRect/>
          </a:stretch>
        </p:blipFill>
        <p:spPr bwMode="auto">
          <a:xfrm>
            <a:off x="7113152" y="3791395"/>
            <a:ext cx="518307" cy="506877"/>
          </a:xfrm>
          <a:prstGeom prst="rect">
            <a:avLst/>
          </a:prstGeom>
          <a:noFill/>
        </p:spPr>
      </p:pic>
      <p:pic>
        <p:nvPicPr>
          <p:cNvPr id="25" name="Resim 24">
            <a:extLst>
              <a:ext uri="{FF2B5EF4-FFF2-40B4-BE49-F238E27FC236}">
                <a16:creationId xmlns:a16="http://schemas.microsoft.com/office/drawing/2014/main" id="{EE3BA5D9-9A8D-473C-A172-D99ABF046E77}"/>
              </a:ext>
            </a:extLst>
          </p:cNvPr>
          <p:cNvPicPr/>
          <p:nvPr/>
        </p:nvPicPr>
        <p:blipFill>
          <a:blip r:embed="rId6" cstate="print"/>
          <a:srcRect/>
          <a:stretch>
            <a:fillRect/>
          </a:stretch>
        </p:blipFill>
        <p:spPr bwMode="auto">
          <a:xfrm>
            <a:off x="6005561" y="4190298"/>
            <a:ext cx="928907" cy="579413"/>
          </a:xfrm>
          <a:prstGeom prst="rect">
            <a:avLst/>
          </a:prstGeom>
          <a:noFill/>
        </p:spPr>
      </p:pic>
      <p:sp>
        <p:nvSpPr>
          <p:cNvPr id="2" name="Dikdörtgen 1">
            <a:extLst>
              <a:ext uri="{FF2B5EF4-FFF2-40B4-BE49-F238E27FC236}">
                <a16:creationId xmlns:a16="http://schemas.microsoft.com/office/drawing/2014/main" id="{DC992F7E-D87A-4BD7-A3EF-E6F703070E99}"/>
              </a:ext>
            </a:extLst>
          </p:cNvPr>
          <p:cNvSpPr/>
          <p:nvPr/>
        </p:nvSpPr>
        <p:spPr>
          <a:xfrm>
            <a:off x="3929671" y="3927641"/>
            <a:ext cx="1327865" cy="433324"/>
          </a:xfrm>
          <a:prstGeom prst="rect">
            <a:avLst/>
          </a:prstGeom>
        </p:spPr>
        <p:txBody>
          <a:bodyPr wrap="square">
            <a:spAutoFit/>
          </a:bodyPr>
          <a:lstStyle/>
          <a:p>
            <a:r>
              <a:rPr lang="tr-TR" sz="1108" b="1" dirty="0">
                <a:latin typeface="Liberation Sans Narrow" panose="020B0606020202030204" pitchFamily="34" charset="0"/>
              </a:rPr>
              <a:t>Zemine veya duvara monte opsiyonları</a:t>
            </a:r>
            <a:endParaRPr lang="tr-TR" sz="1108" dirty="0"/>
          </a:p>
        </p:txBody>
      </p:sp>
      <p:pic>
        <p:nvPicPr>
          <p:cNvPr id="28" name="31 Resim">
            <a:extLst>
              <a:ext uri="{FF2B5EF4-FFF2-40B4-BE49-F238E27FC236}">
                <a16:creationId xmlns:a16="http://schemas.microsoft.com/office/drawing/2014/main" id="{8F37B055-3C36-4310-B048-DAC08A54DA0B}"/>
              </a:ext>
            </a:extLst>
          </p:cNvPr>
          <p:cNvPicPr/>
          <p:nvPr/>
        </p:nvPicPr>
        <p:blipFill>
          <a:blip r:embed="rId7" cstate="print"/>
          <a:srcRect/>
          <a:stretch>
            <a:fillRect/>
          </a:stretch>
        </p:blipFill>
        <p:spPr bwMode="auto">
          <a:xfrm>
            <a:off x="3972231" y="5306675"/>
            <a:ext cx="1327865" cy="1014295"/>
          </a:xfrm>
          <a:prstGeom prst="rect">
            <a:avLst/>
          </a:prstGeom>
          <a:noFill/>
        </p:spPr>
      </p:pic>
    </p:spTree>
    <p:extLst>
      <p:ext uri="{BB962C8B-B14F-4D97-AF65-F5344CB8AC3E}">
        <p14:creationId xmlns:p14="http://schemas.microsoft.com/office/powerpoint/2010/main" val="3375084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Dik Üçgen 16">
            <a:extLst>
              <a:ext uri="{FF2B5EF4-FFF2-40B4-BE49-F238E27FC236}">
                <a16:creationId xmlns:a16="http://schemas.microsoft.com/office/drawing/2014/main" id="{36BB9AC0-74B1-44B9-B5E3-93A310B7D391}"/>
              </a:ext>
            </a:extLst>
          </p:cNvPr>
          <p:cNvSpPr/>
          <p:nvPr/>
        </p:nvSpPr>
        <p:spPr>
          <a:xfrm flipH="1">
            <a:off x="6758619" y="6199838"/>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15" name="Resim 14">
            <a:extLst>
              <a:ext uri="{FF2B5EF4-FFF2-40B4-BE49-F238E27FC236}">
                <a16:creationId xmlns:a16="http://schemas.microsoft.com/office/drawing/2014/main" id="{36395FD9-E5D4-438B-8713-0025746BFF59}"/>
              </a:ext>
            </a:extLst>
          </p:cNvPr>
          <p:cNvPicPr>
            <a:picLocks noChangeAspect="1"/>
          </p:cNvPicPr>
          <p:nvPr/>
        </p:nvPicPr>
        <p:blipFill rotWithShape="1">
          <a:blip r:embed="rId2">
            <a:extLst>
              <a:ext uri="{28A0092B-C50C-407E-A947-70E740481C1C}">
                <a14:useLocalDpi xmlns:a14="http://schemas.microsoft.com/office/drawing/2010/main" val="0"/>
              </a:ext>
            </a:extLst>
          </a:blip>
          <a:srcRect l="16959" t="11072" r="21302" b="-775"/>
          <a:stretch/>
        </p:blipFill>
        <p:spPr>
          <a:xfrm>
            <a:off x="3719466" y="1232285"/>
            <a:ext cx="1944000" cy="2118462"/>
          </a:xfrm>
          <a:prstGeom prst="rect">
            <a:avLst/>
          </a:prstGeom>
        </p:spPr>
      </p:pic>
      <p:pic>
        <p:nvPicPr>
          <p:cNvPr id="19" name="Resim 18">
            <a:extLst>
              <a:ext uri="{FF2B5EF4-FFF2-40B4-BE49-F238E27FC236}">
                <a16:creationId xmlns:a16="http://schemas.microsoft.com/office/drawing/2014/main" id="{66F4C49F-BA42-4DDA-B123-95E2B56B1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5104" y="3347491"/>
            <a:ext cx="3073742" cy="2136984"/>
          </a:xfrm>
          <a:prstGeom prst="rect">
            <a:avLst/>
          </a:prstGeom>
        </p:spPr>
      </p:pic>
      <p:pic>
        <p:nvPicPr>
          <p:cNvPr id="20" name="Resim 19">
            <a:extLst>
              <a:ext uri="{FF2B5EF4-FFF2-40B4-BE49-F238E27FC236}">
                <a16:creationId xmlns:a16="http://schemas.microsoft.com/office/drawing/2014/main" id="{6390266B-A730-49DB-9421-EA033C380ECB}"/>
              </a:ext>
            </a:extLst>
          </p:cNvPr>
          <p:cNvPicPr>
            <a:picLocks noChangeAspect="1"/>
          </p:cNvPicPr>
          <p:nvPr/>
        </p:nvPicPr>
        <p:blipFill rotWithShape="1">
          <a:blip r:embed="rId4">
            <a:extLst>
              <a:ext uri="{28A0092B-C50C-407E-A947-70E740481C1C}">
                <a14:useLocalDpi xmlns:a14="http://schemas.microsoft.com/office/drawing/2010/main" val="0"/>
              </a:ext>
            </a:extLst>
          </a:blip>
          <a:srcRect t="-1" r="4794" b="-374"/>
          <a:stretch/>
        </p:blipFill>
        <p:spPr>
          <a:xfrm rot="5400000">
            <a:off x="3488851" y="3575056"/>
            <a:ext cx="2143385" cy="1694769"/>
          </a:xfrm>
          <a:prstGeom prst="rect">
            <a:avLst/>
          </a:prstGeom>
        </p:spPr>
      </p:pic>
      <p:pic>
        <p:nvPicPr>
          <p:cNvPr id="21" name="Resim 20">
            <a:extLst>
              <a:ext uri="{FF2B5EF4-FFF2-40B4-BE49-F238E27FC236}">
                <a16:creationId xmlns:a16="http://schemas.microsoft.com/office/drawing/2014/main" id="{C4A45895-7176-4B7C-8788-CD807F5C7C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4155" y="1232287"/>
            <a:ext cx="2793156" cy="2094867"/>
          </a:xfrm>
          <a:prstGeom prst="rect">
            <a:avLst/>
          </a:prstGeom>
        </p:spPr>
      </p:pic>
      <p:sp>
        <p:nvSpPr>
          <p:cNvPr id="22" name="Metin kutusu 21">
            <a:extLst>
              <a:ext uri="{FF2B5EF4-FFF2-40B4-BE49-F238E27FC236}">
                <a16:creationId xmlns:a16="http://schemas.microsoft.com/office/drawing/2014/main" id="{C42BBCDA-0D4E-4324-A2DE-540E0A588F06}"/>
              </a:ext>
            </a:extLst>
          </p:cNvPr>
          <p:cNvSpPr txBox="1"/>
          <p:nvPr/>
        </p:nvSpPr>
        <p:spPr>
          <a:xfrm>
            <a:off x="396000" y="5977786"/>
            <a:ext cx="4251508" cy="433196"/>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sz="2215" b="1" dirty="0">
                <a:solidFill>
                  <a:schemeClr val="bg1">
                    <a:lumMod val="50000"/>
                  </a:schemeClr>
                </a:solidFill>
                <a:latin typeface="Arial Black" panose="020B0A04020102020204" pitchFamily="34" charset="0"/>
              </a:rPr>
              <a:t>kapınızdaki çözüm</a:t>
            </a:r>
          </a:p>
        </p:txBody>
      </p:sp>
      <p:sp>
        <p:nvSpPr>
          <p:cNvPr id="10" name="Dikdörtgen 9">
            <a:extLst>
              <a:ext uri="{FF2B5EF4-FFF2-40B4-BE49-F238E27FC236}">
                <a16:creationId xmlns:a16="http://schemas.microsoft.com/office/drawing/2014/main" id="{02FA0954-2878-471D-8AAF-6E1DDB912E00}"/>
              </a:ext>
            </a:extLst>
          </p:cNvPr>
          <p:cNvSpPr/>
          <p:nvPr/>
        </p:nvSpPr>
        <p:spPr>
          <a:xfrm>
            <a:off x="3883077" y="1791156"/>
            <a:ext cx="4476635" cy="3123745"/>
          </a:xfrm>
          <a:prstGeom prst="rect">
            <a:avLst/>
          </a:prstGeom>
          <a:blipFill dpi="0" rotWithShape="1">
            <a:blip r:embed="rId6">
              <a:alphaModFix amt="15000"/>
              <a:extLst>
                <a:ext uri="{BEBA8EAE-BF5A-486C-A8C5-ECC9F3942E4B}">
                  <a14:imgProps xmlns:a14="http://schemas.microsoft.com/office/drawing/2010/main">
                    <a14:imgLayer r:embed="rId7">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11" name="Dik Üçgen 10">
            <a:extLst>
              <a:ext uri="{FF2B5EF4-FFF2-40B4-BE49-F238E27FC236}">
                <a16:creationId xmlns:a16="http://schemas.microsoft.com/office/drawing/2014/main" id="{4DDF9B04-0956-4BB3-8268-830681D33DB7}"/>
              </a:ext>
            </a:extLst>
          </p:cNvPr>
          <p:cNvSpPr/>
          <p:nvPr/>
        </p:nvSpPr>
        <p:spPr>
          <a:xfrm rot="10800000" flipH="1">
            <a:off x="1" y="-4440"/>
            <a:ext cx="5428694"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3790268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Dik Üçgen 16">
            <a:extLst>
              <a:ext uri="{FF2B5EF4-FFF2-40B4-BE49-F238E27FC236}">
                <a16:creationId xmlns:a16="http://schemas.microsoft.com/office/drawing/2014/main" id="{36BB9AC0-74B1-44B9-B5E3-93A310B7D391}"/>
              </a:ext>
            </a:extLst>
          </p:cNvPr>
          <p:cNvSpPr/>
          <p:nvPr/>
        </p:nvSpPr>
        <p:spPr>
          <a:xfrm flipH="1">
            <a:off x="6758619" y="6199838"/>
            <a:ext cx="5433380" cy="695047"/>
          </a:xfrm>
          <a:prstGeom prst="r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
        <p:nvSpPr>
          <p:cNvPr id="22" name="Metin kutusu 21">
            <a:extLst>
              <a:ext uri="{FF2B5EF4-FFF2-40B4-BE49-F238E27FC236}">
                <a16:creationId xmlns:a16="http://schemas.microsoft.com/office/drawing/2014/main" id="{C42BBCDA-0D4E-4324-A2DE-540E0A588F06}"/>
              </a:ext>
            </a:extLst>
          </p:cNvPr>
          <p:cNvSpPr txBox="1"/>
          <p:nvPr/>
        </p:nvSpPr>
        <p:spPr>
          <a:xfrm>
            <a:off x="6007298" y="5489644"/>
            <a:ext cx="6065882" cy="710194"/>
          </a:xfrm>
          <a:prstGeom prst="rect">
            <a:avLst/>
          </a:prstGeom>
          <a:noFill/>
        </p:spPr>
        <p:txBody>
          <a:bodyPr wrap="square" rtlCol="0">
            <a:spAutoFit/>
          </a:bodyPr>
          <a:lstStyle/>
          <a:p>
            <a:r>
              <a:rPr lang="tr-TR" sz="2215" b="1" dirty="0">
                <a:solidFill>
                  <a:schemeClr val="accent4">
                    <a:lumMod val="60000"/>
                    <a:lumOff val="40000"/>
                  </a:schemeClr>
                </a:solidFill>
                <a:latin typeface="Arial Black" panose="020B0A04020102020204" pitchFamily="34" charset="0"/>
              </a:rPr>
              <a:t>·</a:t>
            </a:r>
            <a:r>
              <a:rPr lang="tr-TR" sz="2215" b="1" dirty="0">
                <a:solidFill>
                  <a:srgbClr val="C00000"/>
                </a:solidFill>
                <a:latin typeface="Arial Black" panose="020B0A04020102020204" pitchFamily="34" charset="0"/>
              </a:rPr>
              <a:t> </a:t>
            </a:r>
            <a:r>
              <a:rPr lang="tr-TR" sz="2215" b="1" dirty="0">
                <a:solidFill>
                  <a:schemeClr val="accent2"/>
                </a:solidFill>
                <a:latin typeface="Arial Black" panose="020B0A04020102020204" pitchFamily="34" charset="0"/>
              </a:rPr>
              <a:t>·</a:t>
            </a:r>
            <a:r>
              <a:rPr lang="tr-TR" sz="2215" b="1" dirty="0">
                <a:solidFill>
                  <a:srgbClr val="C00000"/>
                </a:solidFill>
                <a:latin typeface="Arial Black" panose="020B0A04020102020204" pitchFamily="34" charset="0"/>
              </a:rPr>
              <a:t> · </a:t>
            </a:r>
            <a:r>
              <a:rPr lang="tr-TR" b="1" dirty="0">
                <a:solidFill>
                  <a:schemeClr val="bg1">
                    <a:lumMod val="50000"/>
                  </a:schemeClr>
                </a:solidFill>
                <a:latin typeface="Arial Black" panose="020B0A04020102020204" pitchFamily="34" charset="0"/>
              </a:rPr>
              <a:t>kataloğumuzda yer alan tüm görseller, proje uygulamalarımızdan alınmıştır.</a:t>
            </a:r>
            <a:endParaRPr lang="tr-TR" sz="2215" b="1" dirty="0">
              <a:solidFill>
                <a:schemeClr val="bg1">
                  <a:lumMod val="50000"/>
                </a:schemeClr>
              </a:solidFill>
              <a:latin typeface="Arial Black" panose="020B0A04020102020204" pitchFamily="34" charset="0"/>
            </a:endParaRPr>
          </a:p>
        </p:txBody>
      </p:sp>
      <p:sp>
        <p:nvSpPr>
          <p:cNvPr id="11" name="Dik Üçgen 10">
            <a:extLst>
              <a:ext uri="{FF2B5EF4-FFF2-40B4-BE49-F238E27FC236}">
                <a16:creationId xmlns:a16="http://schemas.microsoft.com/office/drawing/2014/main" id="{4DDF9B04-0956-4BB3-8268-830681D33DB7}"/>
              </a:ext>
            </a:extLst>
          </p:cNvPr>
          <p:cNvSpPr/>
          <p:nvPr/>
        </p:nvSpPr>
        <p:spPr>
          <a:xfrm rot="10800000" flipH="1">
            <a:off x="1" y="-4440"/>
            <a:ext cx="5428694" cy="695047"/>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pic>
        <p:nvPicPr>
          <p:cNvPr id="3" name="Resim 2">
            <a:extLst>
              <a:ext uri="{FF2B5EF4-FFF2-40B4-BE49-F238E27FC236}">
                <a16:creationId xmlns:a16="http://schemas.microsoft.com/office/drawing/2014/main" id="{D163C18F-48E9-4D7D-9E93-90105A5B7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56" y="932614"/>
            <a:ext cx="5604342" cy="4203257"/>
          </a:xfrm>
          <a:prstGeom prst="rect">
            <a:avLst/>
          </a:prstGeom>
        </p:spPr>
      </p:pic>
      <p:sp>
        <p:nvSpPr>
          <p:cNvPr id="12" name="Dikdörtgen 11">
            <a:extLst>
              <a:ext uri="{FF2B5EF4-FFF2-40B4-BE49-F238E27FC236}">
                <a16:creationId xmlns:a16="http://schemas.microsoft.com/office/drawing/2014/main" id="{6A847585-2435-47CA-8EC4-8A53B1016F66}"/>
              </a:ext>
            </a:extLst>
          </p:cNvPr>
          <p:cNvSpPr/>
          <p:nvPr/>
        </p:nvSpPr>
        <p:spPr>
          <a:xfrm>
            <a:off x="609231" y="1575537"/>
            <a:ext cx="5244480" cy="3241246"/>
          </a:xfrm>
          <a:prstGeom prst="rect">
            <a:avLst/>
          </a:prstGeom>
          <a:blipFill dpi="0" rotWithShape="1">
            <a:blip r:embed="rId3">
              <a:alphaModFix amt="15000"/>
              <a:extLst>
                <a:ext uri="{BEBA8EAE-BF5A-486C-A8C5-ECC9F3942E4B}">
                  <a14:imgProps xmlns:a14="http://schemas.microsoft.com/office/drawing/2010/main">
                    <a14:imgLayer r:embed="rId4">
                      <a14:imgEffect>
                        <a14:backgroundRemoval t="7592" b="91106" l="8828" r="93777">
                          <a14:foregroundMark x1="23010" y1="28200" x2="23010" y2="28200"/>
                          <a14:foregroundMark x1="33430" y1="15618" x2="33430" y2="15618"/>
                          <a14:foregroundMark x1="30246" y1="11931" x2="30246" y2="11931"/>
                          <a14:foregroundMark x1="38929" y1="45119" x2="38929" y2="45119"/>
                          <a14:foregroundMark x1="47757" y1="43601" x2="47757" y2="43601"/>
                          <a14:foregroundMark x1="65702" y1="43601" x2="65702" y2="43601"/>
                          <a14:foregroundMark x1="80753" y1="46421" x2="80753" y2="46421"/>
                          <a14:foregroundMark x1="29667" y1="81562" x2="29667" y2="81562"/>
                          <a14:foregroundMark x1="34732" y1="84382" x2="34732" y2="84382"/>
                          <a14:foregroundMark x1="40666" y1="83948" x2="40666" y2="83948"/>
                          <a14:foregroundMark x1="46744" y1="85683" x2="46744" y2="85683"/>
                          <a14:foregroundMark x1="53401" y1="82646" x2="53401" y2="82646"/>
                          <a14:foregroundMark x1="57308" y1="86334" x2="57308" y2="86334"/>
                          <a14:foregroundMark x1="62518" y1="87202" x2="62808" y2="87202"/>
                          <a14:foregroundMark x1="68596" y1="88720" x2="68596" y2="88720"/>
                          <a14:foregroundMark x1="73227" y1="81996" x2="73227" y2="81996"/>
                          <a14:foregroundMark x1="76266" y1="81996" x2="76266" y2="81996"/>
                          <a14:foregroundMark x1="78437" y1="83080" x2="78437" y2="83080"/>
                          <a14:foregroundMark x1="84805" y1="82213" x2="84805" y2="82213"/>
                          <a14:foregroundMark x1="92185" y1="87419" x2="92185" y2="87419"/>
                        </a14:backgroundRemoval>
                      </a14:imgEffect>
                    </a14:imgLayer>
                  </a14:imgProps>
                </a:ext>
              </a:extLst>
            </a:blip>
            <a:srcRect/>
            <a:stretch>
              <a:fillRect l="-11427" t="-10883" r="-8105" b="-119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a:p>
        </p:txBody>
      </p:sp>
    </p:spTree>
    <p:extLst>
      <p:ext uri="{BB962C8B-B14F-4D97-AF65-F5344CB8AC3E}">
        <p14:creationId xmlns:p14="http://schemas.microsoft.com/office/powerpoint/2010/main" val="2956600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C7C86CF0-36D7-4CA5-B925-33DF86787309}"/>
              </a:ext>
            </a:extLst>
          </p:cNvPr>
          <p:cNvSpPr txBox="1"/>
          <p:nvPr/>
        </p:nvSpPr>
        <p:spPr>
          <a:xfrm>
            <a:off x="9164371" y="6108758"/>
            <a:ext cx="2300400" cy="433196"/>
          </a:xfrm>
          <a:prstGeom prst="rect">
            <a:avLst/>
          </a:prstGeom>
          <a:solidFill>
            <a:schemeClr val="bg1"/>
          </a:solidFill>
        </p:spPr>
        <p:txBody>
          <a:bodyPr wrap="square" rtlCol="0">
            <a:noAutofit/>
          </a:bodyPr>
          <a:lstStyle/>
          <a:p>
            <a:pPr algn="ctr"/>
            <a:r>
              <a:rPr lang="tr-TR" sz="2100" b="1" dirty="0">
                <a:solidFill>
                  <a:schemeClr val="bg1">
                    <a:lumMod val="50000"/>
                  </a:schemeClr>
                </a:solidFill>
              </a:rPr>
              <a:t>İstanbul - TÜRKİYE</a:t>
            </a:r>
          </a:p>
        </p:txBody>
      </p:sp>
      <p:sp>
        <p:nvSpPr>
          <p:cNvPr id="4" name="Metin kutusu 3">
            <a:extLst>
              <a:ext uri="{FF2B5EF4-FFF2-40B4-BE49-F238E27FC236}">
                <a16:creationId xmlns:a16="http://schemas.microsoft.com/office/drawing/2014/main" id="{BA65E839-31F8-4B48-9D9C-AE5CF3983E4A}"/>
              </a:ext>
            </a:extLst>
          </p:cNvPr>
          <p:cNvSpPr txBox="1"/>
          <p:nvPr/>
        </p:nvSpPr>
        <p:spPr>
          <a:xfrm>
            <a:off x="9122956" y="3576771"/>
            <a:ext cx="2300630" cy="355482"/>
          </a:xfrm>
          <a:prstGeom prst="rect">
            <a:avLst/>
          </a:prstGeom>
          <a:noFill/>
        </p:spPr>
        <p:txBody>
          <a:bodyPr wrap="none" rtlCol="0">
            <a:spAutoFit/>
          </a:bodyPr>
          <a:lstStyle/>
          <a:p>
            <a:pPr algn="ctr"/>
            <a:r>
              <a:rPr lang="tr-TR" sz="1710" dirty="0">
                <a:solidFill>
                  <a:schemeClr val="bg1">
                    <a:lumMod val="50000"/>
                  </a:schemeClr>
                </a:solidFill>
                <a:latin typeface="Arial Black" panose="020B0A04020102020204" pitchFamily="34" charset="0"/>
              </a:rPr>
              <a:t>+90 216 470 0222</a:t>
            </a:r>
            <a:endParaRPr lang="tr-TR" sz="1000" dirty="0"/>
          </a:p>
        </p:txBody>
      </p:sp>
      <p:sp>
        <p:nvSpPr>
          <p:cNvPr id="6" name="Yamuk 5">
            <a:extLst>
              <a:ext uri="{FF2B5EF4-FFF2-40B4-BE49-F238E27FC236}">
                <a16:creationId xmlns:a16="http://schemas.microsoft.com/office/drawing/2014/main" id="{5397BE5D-B3C7-485D-8D60-83DBEB912F16}"/>
              </a:ext>
            </a:extLst>
          </p:cNvPr>
          <p:cNvSpPr/>
          <p:nvPr/>
        </p:nvSpPr>
        <p:spPr>
          <a:xfrm rot="5400000">
            <a:off x="227756" y="1461559"/>
            <a:ext cx="7991063" cy="8446576"/>
          </a:xfrm>
          <a:prstGeom prst="trapezoid">
            <a:avLst/>
          </a:prstGeom>
          <a:solidFill>
            <a:srgbClr val="00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46" dirty="0"/>
          </a:p>
        </p:txBody>
      </p:sp>
      <p:pic>
        <p:nvPicPr>
          <p:cNvPr id="8" name="Resim 7">
            <a:extLst>
              <a:ext uri="{FF2B5EF4-FFF2-40B4-BE49-F238E27FC236}">
                <a16:creationId xmlns:a16="http://schemas.microsoft.com/office/drawing/2014/main" id="{914A99EB-0097-493E-9201-C9601819A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2425" y="541756"/>
            <a:ext cx="2975582" cy="1985157"/>
          </a:xfrm>
          <a:prstGeom prst="rect">
            <a:avLst/>
          </a:prstGeom>
        </p:spPr>
      </p:pic>
      <p:sp>
        <p:nvSpPr>
          <p:cNvPr id="10" name="Metin kutusu 9">
            <a:extLst>
              <a:ext uri="{FF2B5EF4-FFF2-40B4-BE49-F238E27FC236}">
                <a16:creationId xmlns:a16="http://schemas.microsoft.com/office/drawing/2014/main" id="{909861B6-CBD4-41D7-AD01-EA9DFEAAB435}"/>
              </a:ext>
            </a:extLst>
          </p:cNvPr>
          <p:cNvSpPr txBox="1"/>
          <p:nvPr/>
        </p:nvSpPr>
        <p:spPr>
          <a:xfrm>
            <a:off x="9122955" y="4082672"/>
            <a:ext cx="2300400" cy="369332"/>
          </a:xfrm>
          <a:prstGeom prst="rect">
            <a:avLst/>
          </a:prstGeom>
          <a:noFill/>
        </p:spPr>
        <p:txBody>
          <a:bodyPr wrap="none" rtlCol="0">
            <a:noAutofit/>
          </a:bodyPr>
          <a:lstStyle/>
          <a:p>
            <a:pPr algn="ctr"/>
            <a:r>
              <a:rPr lang="tr-TR" dirty="0">
                <a:solidFill>
                  <a:schemeClr val="bg1">
                    <a:lumMod val="50000"/>
                  </a:schemeClr>
                </a:solidFill>
                <a:latin typeface="Arial Black" panose="020B0A04020102020204" pitchFamily="34" charset="0"/>
              </a:rPr>
              <a:t>info@dtec.com.tr</a:t>
            </a:r>
            <a:endParaRPr lang="tr-TR" sz="1000" dirty="0"/>
          </a:p>
        </p:txBody>
      </p:sp>
      <p:sp>
        <p:nvSpPr>
          <p:cNvPr id="11" name="Metin kutusu 10">
            <a:extLst>
              <a:ext uri="{FF2B5EF4-FFF2-40B4-BE49-F238E27FC236}">
                <a16:creationId xmlns:a16="http://schemas.microsoft.com/office/drawing/2014/main" id="{E4832990-B429-4C71-9772-847A9ED3E5F7}"/>
              </a:ext>
            </a:extLst>
          </p:cNvPr>
          <p:cNvSpPr txBox="1"/>
          <p:nvPr/>
        </p:nvSpPr>
        <p:spPr>
          <a:xfrm>
            <a:off x="9122400" y="4602423"/>
            <a:ext cx="2300400" cy="446276"/>
          </a:xfrm>
          <a:prstGeom prst="rect">
            <a:avLst/>
          </a:prstGeom>
          <a:noFill/>
        </p:spPr>
        <p:txBody>
          <a:bodyPr wrap="none" rtlCol="0">
            <a:noAutofit/>
          </a:bodyPr>
          <a:lstStyle/>
          <a:p>
            <a:pPr algn="ctr"/>
            <a:r>
              <a:rPr lang="tr-TR" sz="2300" b="1" dirty="0">
                <a:solidFill>
                  <a:prstClr val="white">
                    <a:lumMod val="50000"/>
                  </a:prstClr>
                </a:solidFill>
              </a:rPr>
              <a:t>www.dtec.com.tr</a:t>
            </a:r>
            <a:endParaRPr lang="tr-TR" sz="1000" dirty="0"/>
          </a:p>
        </p:txBody>
      </p:sp>
    </p:spTree>
    <p:extLst>
      <p:ext uri="{BB962C8B-B14F-4D97-AF65-F5344CB8AC3E}">
        <p14:creationId xmlns:p14="http://schemas.microsoft.com/office/powerpoint/2010/main" val="1402557474"/>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547</TotalTime>
  <Words>624</Words>
  <Application>Microsoft Office PowerPoint</Application>
  <PresentationFormat>Geniş ekran</PresentationFormat>
  <Paragraphs>190</Paragraphs>
  <Slides>28</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28</vt:i4>
      </vt:variant>
    </vt:vector>
  </HeadingPairs>
  <TitlesOfParts>
    <vt:vector size="35" baseType="lpstr">
      <vt:lpstr>Arial</vt:lpstr>
      <vt:lpstr>Arial Black</vt:lpstr>
      <vt:lpstr>Calibri</vt:lpstr>
      <vt:lpstr>Calibri Light</vt:lpstr>
      <vt:lpstr>Franklin Gothic Demi</vt:lpstr>
      <vt:lpstr>Liberation Sans Narrow</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Omer Gencer</dc:creator>
  <cp:lastModifiedBy>Omer Gencer</cp:lastModifiedBy>
  <cp:revision>25</cp:revision>
  <dcterms:created xsi:type="dcterms:W3CDTF">2019-10-09T10:40:31Z</dcterms:created>
  <dcterms:modified xsi:type="dcterms:W3CDTF">2019-10-15T11:43:05Z</dcterms:modified>
</cp:coreProperties>
</file>